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19"/>
  </p:notesMasterIdLst>
  <p:sldIdLst>
    <p:sldId id="264" r:id="rId3"/>
    <p:sldId id="279" r:id="rId4"/>
    <p:sldId id="277" r:id="rId5"/>
    <p:sldId id="265" r:id="rId6"/>
    <p:sldId id="266" r:id="rId7"/>
    <p:sldId id="276" r:id="rId8"/>
    <p:sldId id="274" r:id="rId9"/>
    <p:sldId id="267" r:id="rId10"/>
    <p:sldId id="275" r:id="rId11"/>
    <p:sldId id="269" r:id="rId12"/>
    <p:sldId id="271" r:id="rId13"/>
    <p:sldId id="272" r:id="rId14"/>
    <p:sldId id="278" r:id="rId15"/>
    <p:sldId id="263" r:id="rId16"/>
    <p:sldId id="280" r:id="rId17"/>
    <p:sldId id="26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ADB0"/>
    <a:srgbClr val="FF6670"/>
    <a:srgbClr val="F29798"/>
    <a:srgbClr val="FF7D00"/>
    <a:srgbClr val="EBC488"/>
    <a:srgbClr val="F1C274"/>
    <a:srgbClr val="EDD57D"/>
    <a:srgbClr val="1454F9"/>
    <a:srgbClr val="6B689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60"/>
    <p:restoredTop sz="76570"/>
  </p:normalViewPr>
  <p:slideViewPr>
    <p:cSldViewPr snapToGrid="0">
      <p:cViewPr varScale="1">
        <p:scale>
          <a:sx n="80" d="100"/>
          <a:sy n="80" d="100"/>
        </p:scale>
        <p:origin x="186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F64F9A-65FE-6042-BB42-CABB0CDA4CA0}" type="datetimeFigureOut">
              <a:rPr lang="en-US" smtClean="0"/>
              <a:t>8/12/24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3E7C41-4BE5-FB44-AEE4-5954331D3710}" type="slidenum">
              <a:rPr lang="en-US" smtClean="0"/>
              <a:t>‹#›</a:t>
            </a:fld>
            <a:endParaRPr lang="en-US"/>
          </a:p>
        </p:txBody>
      </p:sp>
    </p:spTree>
    <p:extLst>
      <p:ext uri="{BB962C8B-B14F-4D97-AF65-F5344CB8AC3E}">
        <p14:creationId xmlns:p14="http://schemas.microsoft.com/office/powerpoint/2010/main" val="3202582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0" i="0" dirty="0">
                <a:effectLst/>
                <a:latin typeface="Arial" panose="020B0604020202020204" pitchFamily="34" charset="0"/>
              </a:rPr>
              <a:t>Natural disasters have had profound impacts on human societies, economies, and the</a:t>
            </a:r>
            <a:br>
              <a:rPr lang="en-CA" dirty="0"/>
            </a:br>
            <a:r>
              <a:rPr lang="en-CA" b="0" i="0" dirty="0">
                <a:effectLst/>
                <a:latin typeface="Arial" panose="020B0604020202020204" pitchFamily="34" charset="0"/>
              </a:rPr>
              <a:t>environment throughout history. The “ALL NATURAL DISASTERS 1970-2021 / EOSDIS”</a:t>
            </a:r>
            <a:br>
              <a:rPr lang="en-CA" dirty="0"/>
            </a:br>
            <a:r>
              <a:rPr lang="en-CA" b="0" i="0" dirty="0">
                <a:effectLst/>
                <a:latin typeface="Arial" panose="020B0604020202020204" pitchFamily="34" charset="0"/>
              </a:rPr>
              <a:t>dataset provides a comprehensive overview of these events, encompassing a wide range</a:t>
            </a:r>
            <a:br>
              <a:rPr lang="en-CA" dirty="0"/>
            </a:br>
            <a:r>
              <a:rPr lang="en-CA" b="0" i="0" dirty="0">
                <a:effectLst/>
                <a:latin typeface="Arial" panose="020B0604020202020204" pitchFamily="34" charset="0"/>
              </a:rPr>
              <a:t>of disasters, including earthquakes, floods, hurricanes, and wildfires. This project aims to</a:t>
            </a:r>
            <a:br>
              <a:rPr lang="en-CA" dirty="0"/>
            </a:br>
            <a:r>
              <a:rPr lang="en-CA" b="0" i="0" dirty="0">
                <a:effectLst/>
                <a:latin typeface="Arial" panose="020B0604020202020204" pitchFamily="34" charset="0"/>
              </a:rPr>
              <a:t>explore the historical data on natural disasters to uncover trends, patterns, and</a:t>
            </a:r>
            <a:br>
              <a:rPr lang="en-CA" dirty="0"/>
            </a:br>
            <a:r>
              <a:rPr lang="en-CA" b="0" i="0" dirty="0">
                <a:effectLst/>
                <a:latin typeface="Arial" panose="020B0604020202020204" pitchFamily="34" charset="0"/>
              </a:rPr>
              <a:t>correlations that can inform preparedness and mitigation strategies.</a:t>
            </a:r>
            <a:endParaRPr lang="en-US" dirty="0"/>
          </a:p>
          <a:p>
            <a:endParaRPr lang="en-US" dirty="0"/>
          </a:p>
        </p:txBody>
      </p:sp>
      <p:sp>
        <p:nvSpPr>
          <p:cNvPr id="4" name="Slide Number Placeholder 3"/>
          <p:cNvSpPr>
            <a:spLocks noGrp="1"/>
          </p:cNvSpPr>
          <p:nvPr>
            <p:ph type="sldNum" sz="quarter" idx="5"/>
          </p:nvPr>
        </p:nvSpPr>
        <p:spPr/>
        <p:txBody>
          <a:bodyPr/>
          <a:lstStyle/>
          <a:p>
            <a:fld id="{FB3E7C41-4BE5-FB44-AEE4-5954331D3710}" type="slidenum">
              <a:rPr lang="en-US" smtClean="0"/>
              <a:t>2</a:t>
            </a:fld>
            <a:endParaRPr lang="en-US"/>
          </a:p>
        </p:txBody>
      </p:sp>
    </p:spTree>
    <p:extLst>
      <p:ext uri="{BB962C8B-B14F-4D97-AF65-F5344CB8AC3E}">
        <p14:creationId xmlns:p14="http://schemas.microsoft.com/office/powerpoint/2010/main" val="2196713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Flood is most frequent disaster</a:t>
            </a:r>
          </a:p>
        </p:txBody>
      </p:sp>
      <p:sp>
        <p:nvSpPr>
          <p:cNvPr id="4" name="Slide Number Placeholder 3"/>
          <p:cNvSpPr>
            <a:spLocks noGrp="1"/>
          </p:cNvSpPr>
          <p:nvPr>
            <p:ph type="sldNum" sz="quarter" idx="5"/>
          </p:nvPr>
        </p:nvSpPr>
        <p:spPr/>
        <p:txBody>
          <a:bodyPr/>
          <a:lstStyle/>
          <a:p>
            <a:fld id="{FB3E7C41-4BE5-FB44-AEE4-5954331D3710}" type="slidenum">
              <a:rPr lang="en-US" smtClean="0"/>
              <a:t>4</a:t>
            </a:fld>
            <a:endParaRPr lang="en-US"/>
          </a:p>
        </p:txBody>
      </p:sp>
    </p:spTree>
    <p:extLst>
      <p:ext uri="{BB962C8B-B14F-4D97-AF65-F5344CB8AC3E}">
        <p14:creationId xmlns:p14="http://schemas.microsoft.com/office/powerpoint/2010/main" val="2690391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effectLst/>
                <a:latin typeface="Arial" panose="020B0604020202020204" pitchFamily="34" charset="0"/>
              </a:rPr>
              <a:t>Are there specific decades or years with significantly higher numbers of </a:t>
            </a:r>
            <a:r>
              <a:rPr lang="en-CA" b="0" i="0" dirty="0" err="1">
                <a:effectLst/>
                <a:latin typeface="Arial" panose="020B0604020202020204" pitchFamily="34" charset="0"/>
              </a:rPr>
              <a:t>disasters?</a:t>
            </a:r>
            <a:r>
              <a:rPr lang="en-CA" b="0" i="0" u="none" strike="noStrike" dirty="0" err="1">
                <a:solidFill>
                  <a:srgbClr val="000000"/>
                </a:solidFill>
                <a:effectLst/>
                <a:latin typeface="-webkit-standard"/>
              </a:rPr>
              <a:t>In</a:t>
            </a:r>
            <a:r>
              <a:rPr lang="en-CA" b="0" i="0" u="none" strike="noStrike" dirty="0">
                <a:solidFill>
                  <a:srgbClr val="000000"/>
                </a:solidFill>
                <a:effectLst/>
                <a:latin typeface="-webkit-standard"/>
              </a:rPr>
              <a:t> 2002, the highest number of disasters occurred.</a:t>
            </a:r>
            <a:endParaRPr lang="en-US" dirty="0"/>
          </a:p>
        </p:txBody>
      </p:sp>
      <p:sp>
        <p:nvSpPr>
          <p:cNvPr id="4" name="Slide Number Placeholder 3"/>
          <p:cNvSpPr>
            <a:spLocks noGrp="1"/>
          </p:cNvSpPr>
          <p:nvPr>
            <p:ph type="sldNum" sz="quarter" idx="5"/>
          </p:nvPr>
        </p:nvSpPr>
        <p:spPr/>
        <p:txBody>
          <a:bodyPr/>
          <a:lstStyle/>
          <a:p>
            <a:fld id="{FB3E7C41-4BE5-FB44-AEE4-5954331D3710}" type="slidenum">
              <a:rPr lang="en-US" smtClean="0"/>
              <a:t>5</a:t>
            </a:fld>
            <a:endParaRPr lang="en-US"/>
          </a:p>
        </p:txBody>
      </p:sp>
    </p:spTree>
    <p:extLst>
      <p:ext uri="{BB962C8B-B14F-4D97-AF65-F5344CB8AC3E}">
        <p14:creationId xmlns:p14="http://schemas.microsoft.com/office/powerpoint/2010/main" val="3549747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3E7C41-4BE5-FB44-AEE4-5954331D3710}" type="slidenum">
              <a:rPr lang="en-US" smtClean="0"/>
              <a:t>9</a:t>
            </a:fld>
            <a:endParaRPr lang="en-US"/>
          </a:p>
        </p:txBody>
      </p:sp>
    </p:spTree>
    <p:extLst>
      <p:ext uri="{BB962C8B-B14F-4D97-AF65-F5344CB8AC3E}">
        <p14:creationId xmlns:p14="http://schemas.microsoft.com/office/powerpoint/2010/main" val="256065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goal is to examine the correlation between the cost of damages and the quantity of death brought on by disasters.  There isn't much of a link between these two variables, according to the scatter plot's regression line. I believe it could be reasonable, If you remember two bar charts in previous slides, The gap is probably due to the fact that floods caused the majority of deaths while storms produced the most financial losses. This difference makes sense because storms normally do not result in a large number of deaths, but they frequently cause towns and homes to be destroyed, leaving people homeless.</a:t>
            </a:r>
          </a:p>
        </p:txBody>
      </p:sp>
      <p:sp>
        <p:nvSpPr>
          <p:cNvPr id="4" name="Slide Number Placeholder 3"/>
          <p:cNvSpPr>
            <a:spLocks noGrp="1"/>
          </p:cNvSpPr>
          <p:nvPr>
            <p:ph type="sldNum" sz="quarter" idx="5"/>
          </p:nvPr>
        </p:nvSpPr>
        <p:spPr/>
        <p:txBody>
          <a:bodyPr/>
          <a:lstStyle/>
          <a:p>
            <a:fld id="{FB3E7C41-4BE5-FB44-AEE4-5954331D3710}" type="slidenum">
              <a:rPr lang="en-US" smtClean="0"/>
              <a:t>13</a:t>
            </a:fld>
            <a:endParaRPr lang="en-US"/>
          </a:p>
        </p:txBody>
      </p:sp>
    </p:spTree>
    <p:extLst>
      <p:ext uri="{BB962C8B-B14F-4D97-AF65-F5344CB8AC3E}">
        <p14:creationId xmlns:p14="http://schemas.microsoft.com/office/powerpoint/2010/main" val="1431997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0" i="0" u="none" strike="noStrike" dirty="0">
                <a:solidFill>
                  <a:srgbClr val="1F2328"/>
                </a:solidFill>
                <a:effectLst/>
                <a:latin typeface="-apple-system"/>
              </a:rPr>
              <a:t>There has been an observable increase in the frequency of disasters over the years which could be attributed to climate change and increased reporting.</a:t>
            </a:r>
          </a:p>
          <a:p>
            <a:r>
              <a:rPr lang="en-US" dirty="0"/>
              <a:t>The most common types of disasters are floods and storms, indicating the necessity for specific strategies to prepare for these kind of events.</a:t>
            </a:r>
          </a:p>
          <a:p>
            <a:r>
              <a:rPr lang="en-US" dirty="0"/>
              <a:t>Natural disasters can cause enormous economic losses, frequently amounting to billions of dollars, emphasizing the importance of effective insurance policies and recovery strategies.</a:t>
            </a:r>
          </a:p>
          <a:p>
            <a:r>
              <a:rPr lang="en-US" dirty="0"/>
              <a:t>Plans for disaster management should be customized because certain regions are more at risk for different types of disasters than others.</a:t>
            </a:r>
          </a:p>
          <a:p>
            <a:endParaRPr lang="en-US" dirty="0"/>
          </a:p>
          <a:p>
            <a:endParaRPr lang="en-US" dirty="0"/>
          </a:p>
        </p:txBody>
      </p:sp>
      <p:sp>
        <p:nvSpPr>
          <p:cNvPr id="4" name="Slide Number Placeholder 3"/>
          <p:cNvSpPr>
            <a:spLocks noGrp="1"/>
          </p:cNvSpPr>
          <p:nvPr>
            <p:ph type="sldNum" sz="quarter" idx="5"/>
          </p:nvPr>
        </p:nvSpPr>
        <p:spPr/>
        <p:txBody>
          <a:bodyPr/>
          <a:lstStyle/>
          <a:p>
            <a:fld id="{FB3E7C41-4BE5-FB44-AEE4-5954331D3710}" type="slidenum">
              <a:rPr lang="en-US" smtClean="0"/>
              <a:t>14</a:t>
            </a:fld>
            <a:endParaRPr lang="en-US"/>
          </a:p>
        </p:txBody>
      </p:sp>
    </p:spTree>
    <p:extLst>
      <p:ext uri="{BB962C8B-B14F-4D97-AF65-F5344CB8AC3E}">
        <p14:creationId xmlns:p14="http://schemas.microsoft.com/office/powerpoint/2010/main" val="1629967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u="none" strike="noStrike" dirty="0">
                <a:solidFill>
                  <a:srgbClr val="000000"/>
                </a:solidFill>
                <a:effectLst/>
                <a:latin typeface="-webkit-standard"/>
              </a:rPr>
              <a:t>Our disaster data spans from 1970 to 2021, but the COVID-19 pandemic has likely altered many factors, such as financial impacts, death tolls, and other affected areas. As a result, this data could significantly influence our results and evaluations.</a:t>
            </a:r>
            <a:endParaRPr lang="en-US" dirty="0"/>
          </a:p>
        </p:txBody>
      </p:sp>
      <p:sp>
        <p:nvSpPr>
          <p:cNvPr id="4" name="Slide Number Placeholder 3"/>
          <p:cNvSpPr>
            <a:spLocks noGrp="1"/>
          </p:cNvSpPr>
          <p:nvPr>
            <p:ph type="sldNum" sz="quarter" idx="5"/>
          </p:nvPr>
        </p:nvSpPr>
        <p:spPr/>
        <p:txBody>
          <a:bodyPr/>
          <a:lstStyle/>
          <a:p>
            <a:fld id="{FB3E7C41-4BE5-FB44-AEE4-5954331D3710}" type="slidenum">
              <a:rPr lang="en-US" smtClean="0"/>
              <a:t>15</a:t>
            </a:fld>
            <a:endParaRPr lang="en-US"/>
          </a:p>
        </p:txBody>
      </p:sp>
    </p:spTree>
    <p:extLst>
      <p:ext uri="{BB962C8B-B14F-4D97-AF65-F5344CB8AC3E}">
        <p14:creationId xmlns:p14="http://schemas.microsoft.com/office/powerpoint/2010/main" val="3210751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0C57A60D-24A9-294E-86FE-57D5F9167E1E}" type="datetime1">
              <a:rPr lang="en-CA" smtClean="0"/>
              <a:t>2024-08-12</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54236525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A146FCA7-D4B7-1341-92A7-77CAD1C5E953}" type="datetime1">
              <a:rPr lang="en-CA" smtClean="0"/>
              <a:t>2024-08-12</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5282098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94D097A-65B2-E54A-8E17-AA0096C519AC}" type="datetime1">
              <a:rPr lang="en-CA" smtClean="0"/>
              <a:t>2024-08-12</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12971553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785D2-C152-9473-FF8C-86F2033689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0F0F46-DCED-4A16-BA7A-5CE80579CF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119D01-6FF8-DB3C-E5F0-10D751A9491F}"/>
              </a:ext>
            </a:extLst>
          </p:cNvPr>
          <p:cNvSpPr>
            <a:spLocks noGrp="1"/>
          </p:cNvSpPr>
          <p:nvPr>
            <p:ph type="dt" sz="half" idx="10"/>
          </p:nvPr>
        </p:nvSpPr>
        <p:spPr/>
        <p:txBody>
          <a:bodyPr/>
          <a:lstStyle/>
          <a:p>
            <a:fld id="{AEF5FE1E-4B0F-5E4A-A195-08BC107037C4}" type="datetime1">
              <a:rPr lang="en-CA" smtClean="0"/>
              <a:t>2024-08-12</a:t>
            </a:fld>
            <a:endParaRPr lang="en-US" dirty="0"/>
          </a:p>
        </p:txBody>
      </p:sp>
      <p:sp>
        <p:nvSpPr>
          <p:cNvPr id="5" name="Footer Placeholder 4">
            <a:extLst>
              <a:ext uri="{FF2B5EF4-FFF2-40B4-BE49-F238E27FC236}">
                <a16:creationId xmlns:a16="http://schemas.microsoft.com/office/drawing/2014/main" id="{FEDCE25F-2014-4133-8297-1ABF63702D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971548-92E7-8845-9904-3CE9C785EABD}"/>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74976163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3CD0-C6AE-FC8A-11AA-B9CD20117E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CDB1D5-6FAD-2DE3-BC97-3C3403292A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BCEC57-74D7-8A5B-7633-4E4E9D36C9DE}"/>
              </a:ext>
            </a:extLst>
          </p:cNvPr>
          <p:cNvSpPr>
            <a:spLocks noGrp="1"/>
          </p:cNvSpPr>
          <p:nvPr>
            <p:ph type="dt" sz="half" idx="10"/>
          </p:nvPr>
        </p:nvSpPr>
        <p:spPr/>
        <p:txBody>
          <a:bodyPr/>
          <a:lstStyle/>
          <a:p>
            <a:fld id="{378AA80D-CCE1-9C4F-8C1F-08A25EE6A951}" type="datetime1">
              <a:rPr lang="en-CA" smtClean="0"/>
              <a:t>2024-08-12</a:t>
            </a:fld>
            <a:endParaRPr lang="en-US"/>
          </a:p>
        </p:txBody>
      </p:sp>
      <p:sp>
        <p:nvSpPr>
          <p:cNvPr id="5" name="Footer Placeholder 4">
            <a:extLst>
              <a:ext uri="{FF2B5EF4-FFF2-40B4-BE49-F238E27FC236}">
                <a16:creationId xmlns:a16="http://schemas.microsoft.com/office/drawing/2014/main" id="{911A9D47-18AC-CCB1-586A-3678E5D031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CF34CA-2813-B864-F7D4-8DFE801E885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76187433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A1222-DAA0-3F07-2F46-AAAE21FB6F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CB665B-3348-4E91-4841-7F6D51FA3CA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77E419-C22B-F789-630E-C1F16EBE93B3}"/>
              </a:ext>
            </a:extLst>
          </p:cNvPr>
          <p:cNvSpPr>
            <a:spLocks noGrp="1"/>
          </p:cNvSpPr>
          <p:nvPr>
            <p:ph type="dt" sz="half" idx="10"/>
          </p:nvPr>
        </p:nvSpPr>
        <p:spPr/>
        <p:txBody>
          <a:bodyPr/>
          <a:lstStyle/>
          <a:p>
            <a:fld id="{6306C7E2-E436-984D-90CE-1713EDA55891}" type="datetime1">
              <a:rPr lang="en-CA" smtClean="0"/>
              <a:t>2024-08-12</a:t>
            </a:fld>
            <a:endParaRPr lang="en-US"/>
          </a:p>
        </p:txBody>
      </p:sp>
      <p:sp>
        <p:nvSpPr>
          <p:cNvPr id="5" name="Footer Placeholder 4">
            <a:extLst>
              <a:ext uri="{FF2B5EF4-FFF2-40B4-BE49-F238E27FC236}">
                <a16:creationId xmlns:a16="http://schemas.microsoft.com/office/drawing/2014/main" id="{E377F694-D111-31CA-D24E-04CBB49AF1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C7F2F8-A65B-7105-4E19-C197CD906854}"/>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76228117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3750E-9DEC-DFDC-1B44-2497AE3736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7C8CF2-1D5E-5A7A-3BD5-38FC186E05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C2D3326-7303-95C3-C6FB-3D487059D1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E4202F6-CD4E-BACA-9C9C-6ABA6453BFE9}"/>
              </a:ext>
            </a:extLst>
          </p:cNvPr>
          <p:cNvSpPr>
            <a:spLocks noGrp="1"/>
          </p:cNvSpPr>
          <p:nvPr>
            <p:ph type="dt" sz="half" idx="10"/>
          </p:nvPr>
        </p:nvSpPr>
        <p:spPr/>
        <p:txBody>
          <a:bodyPr/>
          <a:lstStyle/>
          <a:p>
            <a:fld id="{8BE80EC4-15B7-2C40-9DC3-204BCCCAB2F0}" type="datetime1">
              <a:rPr lang="en-CA" smtClean="0"/>
              <a:t>2024-08-12</a:t>
            </a:fld>
            <a:endParaRPr lang="en-US"/>
          </a:p>
        </p:txBody>
      </p:sp>
      <p:sp>
        <p:nvSpPr>
          <p:cNvPr id="6" name="Footer Placeholder 5">
            <a:extLst>
              <a:ext uri="{FF2B5EF4-FFF2-40B4-BE49-F238E27FC236}">
                <a16:creationId xmlns:a16="http://schemas.microsoft.com/office/drawing/2014/main" id="{714568B0-B3ED-0CFA-A2A7-39529DA86F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C121D5-29A3-2E19-8F5E-0F6E8C5BA276}"/>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69535458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88F9C-B1F9-17AC-4A1D-61EF65D71FA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0BA0D54-7207-B2D8-1E77-7D759E7D7A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9DD1A0-B041-B42A-B2F6-CA143133A2C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459C56-AE0C-B777-793E-D8E8A9B9F5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DA5F0C-A9DA-25E4-9B9A-14D272B52E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F56F95-79F0-0B81-07D6-2D00B46FA25C}"/>
              </a:ext>
            </a:extLst>
          </p:cNvPr>
          <p:cNvSpPr>
            <a:spLocks noGrp="1"/>
          </p:cNvSpPr>
          <p:nvPr>
            <p:ph type="dt" sz="half" idx="10"/>
          </p:nvPr>
        </p:nvSpPr>
        <p:spPr/>
        <p:txBody>
          <a:bodyPr/>
          <a:lstStyle/>
          <a:p>
            <a:fld id="{E48EF413-0941-5C43-814E-FFA75EBDE7D4}" type="datetime1">
              <a:rPr lang="en-CA" smtClean="0"/>
              <a:t>2024-08-12</a:t>
            </a:fld>
            <a:endParaRPr lang="en-US"/>
          </a:p>
        </p:txBody>
      </p:sp>
      <p:sp>
        <p:nvSpPr>
          <p:cNvPr id="8" name="Footer Placeholder 7">
            <a:extLst>
              <a:ext uri="{FF2B5EF4-FFF2-40B4-BE49-F238E27FC236}">
                <a16:creationId xmlns:a16="http://schemas.microsoft.com/office/drawing/2014/main" id="{8802E691-5881-C61D-7376-70F095BFD3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0073D23-A4E8-AF54-086F-6B6B9F69C880}"/>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06225565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CE92E-2634-75CE-4E86-65B452321E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5155B2C-3732-38F6-7D35-ACE3AA6E7A5F}"/>
              </a:ext>
            </a:extLst>
          </p:cNvPr>
          <p:cNvSpPr>
            <a:spLocks noGrp="1"/>
          </p:cNvSpPr>
          <p:nvPr>
            <p:ph type="dt" sz="half" idx="10"/>
          </p:nvPr>
        </p:nvSpPr>
        <p:spPr/>
        <p:txBody>
          <a:bodyPr/>
          <a:lstStyle/>
          <a:p>
            <a:fld id="{41897707-994A-AB49-B780-102E7C8C2355}" type="datetime1">
              <a:rPr lang="en-CA" smtClean="0"/>
              <a:t>2024-08-12</a:t>
            </a:fld>
            <a:endParaRPr lang="en-US"/>
          </a:p>
        </p:txBody>
      </p:sp>
      <p:sp>
        <p:nvSpPr>
          <p:cNvPr id="4" name="Footer Placeholder 3">
            <a:extLst>
              <a:ext uri="{FF2B5EF4-FFF2-40B4-BE49-F238E27FC236}">
                <a16:creationId xmlns:a16="http://schemas.microsoft.com/office/drawing/2014/main" id="{BF443AE2-7DEA-90DD-5C89-00D8CAD18B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443006-339A-ACD7-545B-10144FFA83ED}"/>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1460743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A1353E-CC82-D954-33CE-39FE0B64D283}"/>
              </a:ext>
            </a:extLst>
          </p:cNvPr>
          <p:cNvSpPr>
            <a:spLocks noGrp="1"/>
          </p:cNvSpPr>
          <p:nvPr>
            <p:ph type="dt" sz="half" idx="10"/>
          </p:nvPr>
        </p:nvSpPr>
        <p:spPr/>
        <p:txBody>
          <a:bodyPr/>
          <a:lstStyle/>
          <a:p>
            <a:fld id="{E11E9E15-ED31-344F-8E75-DACE593ABFA1}" type="datetime1">
              <a:rPr lang="en-CA" smtClean="0"/>
              <a:t>2024-08-12</a:t>
            </a:fld>
            <a:endParaRPr lang="en-US"/>
          </a:p>
        </p:txBody>
      </p:sp>
      <p:sp>
        <p:nvSpPr>
          <p:cNvPr id="3" name="Footer Placeholder 2">
            <a:extLst>
              <a:ext uri="{FF2B5EF4-FFF2-40B4-BE49-F238E27FC236}">
                <a16:creationId xmlns:a16="http://schemas.microsoft.com/office/drawing/2014/main" id="{FB59E637-A251-85FE-DFB7-953932841A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3DD920-E3E2-648D-D5D5-D1BD9FD0FF6E}"/>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66273697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99AB7-E06E-C894-A85B-2EAF2AC4EF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24582C6-A650-50F4-FFB6-F62CB65BB0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2612D9B-148D-14E6-7B05-7FC02EAB66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614F80-E6C0-6D71-E94A-2A0DA59ABF0A}"/>
              </a:ext>
            </a:extLst>
          </p:cNvPr>
          <p:cNvSpPr>
            <a:spLocks noGrp="1"/>
          </p:cNvSpPr>
          <p:nvPr>
            <p:ph type="dt" sz="half" idx="10"/>
          </p:nvPr>
        </p:nvSpPr>
        <p:spPr/>
        <p:txBody>
          <a:bodyPr/>
          <a:lstStyle/>
          <a:p>
            <a:fld id="{24E3477F-2B5E-4845-967C-CA14BD4492F7}" type="datetime1">
              <a:rPr lang="en-CA" smtClean="0"/>
              <a:t>2024-08-12</a:t>
            </a:fld>
            <a:endParaRPr lang="en-US"/>
          </a:p>
        </p:txBody>
      </p:sp>
      <p:sp>
        <p:nvSpPr>
          <p:cNvPr id="6" name="Footer Placeholder 5">
            <a:extLst>
              <a:ext uri="{FF2B5EF4-FFF2-40B4-BE49-F238E27FC236}">
                <a16:creationId xmlns:a16="http://schemas.microsoft.com/office/drawing/2014/main" id="{B2903181-CC3B-FC45-0FC6-FBDE646BB6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68E7F2-38EA-92D7-A7A7-72F6EF34DC6C}"/>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64624684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0981AEFD-F45F-3144-9149-A393B83C31F0}" type="datetime1">
              <a:rPr lang="en-CA" smtClean="0"/>
              <a:t>2024-08-12</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6822422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A8771-4B0D-FC1A-7A21-90C1C9A33F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AA69694-F662-71DC-7AD3-0DCCB4EA68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B72209A-A653-BF88-2110-F9D5F7C911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0B2B56-C47A-1404-4C59-FE589B5DE489}"/>
              </a:ext>
            </a:extLst>
          </p:cNvPr>
          <p:cNvSpPr>
            <a:spLocks noGrp="1"/>
          </p:cNvSpPr>
          <p:nvPr>
            <p:ph type="dt" sz="half" idx="10"/>
          </p:nvPr>
        </p:nvSpPr>
        <p:spPr/>
        <p:txBody>
          <a:bodyPr/>
          <a:lstStyle/>
          <a:p>
            <a:fld id="{2ADA18EB-CA91-3D45-A45C-4E0AB3A255AD}" type="datetime1">
              <a:rPr lang="en-CA" smtClean="0"/>
              <a:t>2024-08-12</a:t>
            </a:fld>
            <a:endParaRPr lang="en-US"/>
          </a:p>
        </p:txBody>
      </p:sp>
      <p:sp>
        <p:nvSpPr>
          <p:cNvPr id="6" name="Footer Placeholder 5">
            <a:extLst>
              <a:ext uri="{FF2B5EF4-FFF2-40B4-BE49-F238E27FC236}">
                <a16:creationId xmlns:a16="http://schemas.microsoft.com/office/drawing/2014/main" id="{BB1867C9-7E86-6C81-C2E3-5227FC650A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73EC67-53A5-28C8-6680-48380C917592}"/>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99342473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95EA7-933A-9583-3F44-54E611B8EA2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FCCA14-6FAD-E1E1-D741-D960BCCAD29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A13C39-ABED-307E-412E-6117466BDB19}"/>
              </a:ext>
            </a:extLst>
          </p:cNvPr>
          <p:cNvSpPr>
            <a:spLocks noGrp="1"/>
          </p:cNvSpPr>
          <p:nvPr>
            <p:ph type="dt" sz="half" idx="10"/>
          </p:nvPr>
        </p:nvSpPr>
        <p:spPr/>
        <p:txBody>
          <a:bodyPr/>
          <a:lstStyle/>
          <a:p>
            <a:fld id="{48D9C1E7-4D70-5C47-BE9E-5C5A09C01BAE}" type="datetime1">
              <a:rPr lang="en-CA" smtClean="0"/>
              <a:t>2024-08-12</a:t>
            </a:fld>
            <a:endParaRPr lang="en-US"/>
          </a:p>
        </p:txBody>
      </p:sp>
      <p:sp>
        <p:nvSpPr>
          <p:cNvPr id="5" name="Footer Placeholder 4">
            <a:extLst>
              <a:ext uri="{FF2B5EF4-FFF2-40B4-BE49-F238E27FC236}">
                <a16:creationId xmlns:a16="http://schemas.microsoft.com/office/drawing/2014/main" id="{470A100D-5F30-574E-81FF-F915F422FE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7EB399-EB35-74D6-23E1-EE269004DB7D}"/>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65463725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98697E-EC70-EFAD-8483-81938D1CFE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4DA65DD-A358-33CF-2C8C-DFCC9D8A16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8D24A8-B74C-6A0C-733E-950F2E79E40F}"/>
              </a:ext>
            </a:extLst>
          </p:cNvPr>
          <p:cNvSpPr>
            <a:spLocks noGrp="1"/>
          </p:cNvSpPr>
          <p:nvPr>
            <p:ph type="dt" sz="half" idx="10"/>
          </p:nvPr>
        </p:nvSpPr>
        <p:spPr/>
        <p:txBody>
          <a:bodyPr/>
          <a:lstStyle/>
          <a:p>
            <a:fld id="{C76BA729-4F50-8045-AB1B-832C15681068}" type="datetime1">
              <a:rPr lang="en-CA" smtClean="0"/>
              <a:t>2024-08-12</a:t>
            </a:fld>
            <a:endParaRPr lang="en-US"/>
          </a:p>
        </p:txBody>
      </p:sp>
      <p:sp>
        <p:nvSpPr>
          <p:cNvPr id="5" name="Footer Placeholder 4">
            <a:extLst>
              <a:ext uri="{FF2B5EF4-FFF2-40B4-BE49-F238E27FC236}">
                <a16:creationId xmlns:a16="http://schemas.microsoft.com/office/drawing/2014/main" id="{DCB1A111-41E3-01C2-37F4-35A9D4A792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0DE89D-3BA2-4D09-3BC5-667894DB12EC}"/>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93845457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5681C952-F57D-6E49-9DEE-A10F85BE63AF}" type="datetime1">
              <a:rPr lang="en-CA" smtClean="0"/>
              <a:t>2024-08-12</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4088056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E07552AB-09DD-C143-AC86-1AEA16B27907}" type="datetime1">
              <a:rPr lang="en-CA" smtClean="0"/>
              <a:t>2024-08-12</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7245601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57F5C23-9EE7-3C44-A9B9-D0943B00AB43}" type="datetime1">
              <a:rPr lang="en-CA" smtClean="0"/>
              <a:t>2024-08-12</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0857237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FEDA7544-5888-2141-B18A-D1AC678617A0}" type="datetime1">
              <a:rPr lang="en-CA" smtClean="0"/>
              <a:t>2024-08-12</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4614831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3A297617-8C9B-644E-9C9E-F91B5BA3D352}" type="datetime1">
              <a:rPr lang="en-CA" smtClean="0"/>
              <a:t>2024-08-12</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21069174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535BF445-677C-EF4C-A665-9719BDB41457}" type="datetime1">
              <a:rPr lang="en-CA" smtClean="0"/>
              <a:t>2024-08-12</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654438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A877F971-1A6B-C74D-BCAF-FC5F83DCAD9E}" type="datetime1">
              <a:rPr lang="en-CA" smtClean="0"/>
              <a:t>2024-08-12</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019734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99FD9F9D-0FB3-974E-AD10-2F7954BD4320}" type="datetime1">
              <a:rPr lang="en-CA" smtClean="0"/>
              <a:t>2024-08-12</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270215274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hf hdr="0" ftr="0" dt="0"/>
  <p:txStyles>
    <p:title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F7105D-276D-1A2C-988B-4B63983669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0452D1-618E-267B-C3D3-1FFD7AA5AA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5D6637-CF61-87D8-A8FC-2EE1F48BF2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2885FAB-A984-CE44-A38A-243240D00158}" type="datetime1">
              <a:rPr lang="en-CA" smtClean="0"/>
              <a:t>2024-08-12</a:t>
            </a:fld>
            <a:endParaRPr lang="en-US" dirty="0"/>
          </a:p>
        </p:txBody>
      </p:sp>
      <p:sp>
        <p:nvSpPr>
          <p:cNvPr id="5" name="Footer Placeholder 4">
            <a:extLst>
              <a:ext uri="{FF2B5EF4-FFF2-40B4-BE49-F238E27FC236}">
                <a16:creationId xmlns:a16="http://schemas.microsoft.com/office/drawing/2014/main" id="{75F34AD4-1DDA-95AC-8E59-AA4641286F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24399850-C59C-871C-1E4B-F0E6A60379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110088223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file:///Users/sarajolaee/Downloads/worldplot_disaster.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0D9A0-7373-A6C7-8DA0-181C3F191251}"/>
              </a:ext>
            </a:extLst>
          </p:cNvPr>
          <p:cNvSpPr>
            <a:spLocks noGrp="1"/>
          </p:cNvSpPr>
          <p:nvPr>
            <p:ph type="title"/>
          </p:nvPr>
        </p:nvSpPr>
        <p:spPr/>
        <p:txBody>
          <a:bodyPr>
            <a:normAutofit/>
          </a:bodyPr>
          <a:lstStyle/>
          <a:p>
            <a:r>
              <a:rPr lang="en-CA" sz="4800" b="0" i="0" dirty="0">
                <a:solidFill>
                  <a:srgbClr val="0070C0"/>
                </a:solidFill>
                <a:effectLst/>
              </a:rPr>
              <a:t>ALL DISASTERS 1970-2021</a:t>
            </a:r>
            <a:endParaRPr lang="en-US" sz="4800" dirty="0">
              <a:solidFill>
                <a:srgbClr val="0070C0"/>
              </a:solidFill>
            </a:endParaRPr>
          </a:p>
        </p:txBody>
      </p:sp>
      <p:pic>
        <p:nvPicPr>
          <p:cNvPr id="4" name="Content Placeholder 4" descr="A close-up of a logo&#10;&#10;Description automatically generated">
            <a:extLst>
              <a:ext uri="{FF2B5EF4-FFF2-40B4-BE49-F238E27FC236}">
                <a16:creationId xmlns:a16="http://schemas.microsoft.com/office/drawing/2014/main" id="{BD1358EA-C10E-FBCE-2984-7BE9191F023E}"/>
              </a:ext>
            </a:extLst>
          </p:cNvPr>
          <p:cNvPicPr>
            <a:picLocks noChangeAspect="1"/>
          </p:cNvPicPr>
          <p:nvPr/>
        </p:nvPicPr>
        <p:blipFill>
          <a:blip r:embed="rId2"/>
          <a:stretch>
            <a:fillRect/>
          </a:stretch>
        </p:blipFill>
        <p:spPr>
          <a:xfrm>
            <a:off x="6096000" y="365125"/>
            <a:ext cx="5257800" cy="1016000"/>
          </a:xfrm>
          <a:prstGeom prst="rect">
            <a:avLst/>
          </a:prstGeom>
        </p:spPr>
      </p:pic>
      <p:pic>
        <p:nvPicPr>
          <p:cNvPr id="5" name="Content Placeholder 4" descr="A collage of different images of nature&#10;&#10;Description automatically generated">
            <a:extLst>
              <a:ext uri="{FF2B5EF4-FFF2-40B4-BE49-F238E27FC236}">
                <a16:creationId xmlns:a16="http://schemas.microsoft.com/office/drawing/2014/main" id="{060CBF50-1E7A-B351-9CCA-5075995AE9F7}"/>
              </a:ext>
            </a:extLst>
          </p:cNvPr>
          <p:cNvPicPr>
            <a:picLocks noGrp="1" noChangeAspect="1"/>
          </p:cNvPicPr>
          <p:nvPr>
            <p:ph idx="1"/>
          </p:nvPr>
        </p:nvPicPr>
        <p:blipFill>
          <a:blip r:embed="rId3"/>
          <a:stretch>
            <a:fillRect/>
          </a:stretch>
        </p:blipFill>
        <p:spPr>
          <a:xfrm>
            <a:off x="3327400" y="1876425"/>
            <a:ext cx="8771466" cy="4933950"/>
          </a:xfrm>
          <a:prstGeom prst="rect">
            <a:avLst/>
          </a:prstGeom>
        </p:spPr>
      </p:pic>
      <p:sp>
        <p:nvSpPr>
          <p:cNvPr id="6" name="TextBox 5">
            <a:extLst>
              <a:ext uri="{FF2B5EF4-FFF2-40B4-BE49-F238E27FC236}">
                <a16:creationId xmlns:a16="http://schemas.microsoft.com/office/drawing/2014/main" id="{74232C6D-9EEF-2F7A-8498-F168B208CD6B}"/>
              </a:ext>
            </a:extLst>
          </p:cNvPr>
          <p:cNvSpPr txBox="1"/>
          <p:nvPr/>
        </p:nvSpPr>
        <p:spPr>
          <a:xfrm>
            <a:off x="93134" y="1941648"/>
            <a:ext cx="2674130" cy="2677656"/>
          </a:xfrm>
          <a:prstGeom prst="rect">
            <a:avLst/>
          </a:prstGeom>
          <a:noFill/>
        </p:spPr>
        <p:txBody>
          <a:bodyPr wrap="none" rtlCol="0">
            <a:spAutoFit/>
          </a:bodyPr>
          <a:lstStyle/>
          <a:p>
            <a:r>
              <a:rPr lang="en-US" sz="2800" dirty="0">
                <a:latin typeface="Arial Narrow" panose="020B0604020202020204" pitchFamily="34" charset="0"/>
                <a:cs typeface="Arial Narrow" panose="020B0604020202020204" pitchFamily="34" charset="0"/>
              </a:rPr>
              <a:t>Group 8 members:</a:t>
            </a:r>
          </a:p>
          <a:p>
            <a:endParaRPr lang="en-US" sz="2800" dirty="0">
              <a:latin typeface="Arial Narrow" panose="020B0604020202020204" pitchFamily="34" charset="0"/>
              <a:cs typeface="Arial Narrow" panose="020B0604020202020204" pitchFamily="34" charset="0"/>
            </a:endParaRPr>
          </a:p>
          <a:p>
            <a:pPr lvl="1"/>
            <a:r>
              <a:rPr lang="en-US" sz="2800" dirty="0" err="1">
                <a:latin typeface="Arial Narrow" panose="020B0604020202020204" pitchFamily="34" charset="0"/>
                <a:cs typeface="Arial Narrow" panose="020B0604020202020204" pitchFamily="34" charset="0"/>
              </a:rPr>
              <a:t>Anupreet</a:t>
            </a:r>
            <a:r>
              <a:rPr lang="en-US" sz="2800" dirty="0">
                <a:latin typeface="Arial Narrow" panose="020B0604020202020204" pitchFamily="34" charset="0"/>
                <a:cs typeface="Arial Narrow" panose="020B0604020202020204" pitchFamily="34" charset="0"/>
              </a:rPr>
              <a:t> Kaur</a:t>
            </a:r>
          </a:p>
          <a:p>
            <a:pPr lvl="1"/>
            <a:r>
              <a:rPr lang="en-US" sz="2800" dirty="0">
                <a:latin typeface="Arial Narrow" panose="020B0604020202020204" pitchFamily="34" charset="0"/>
                <a:cs typeface="Arial Narrow" panose="020B0604020202020204" pitchFamily="34" charset="0"/>
              </a:rPr>
              <a:t>Sara Joulaei</a:t>
            </a:r>
          </a:p>
          <a:p>
            <a:pPr lvl="1"/>
            <a:r>
              <a:rPr lang="en-US" sz="2800" dirty="0">
                <a:latin typeface="Arial Narrow" panose="020B0604020202020204" pitchFamily="34" charset="0"/>
                <a:cs typeface="Arial Narrow" panose="020B0604020202020204" pitchFamily="34" charset="0"/>
              </a:rPr>
              <a:t>Zara </a:t>
            </a:r>
            <a:r>
              <a:rPr lang="en-US" sz="2800" dirty="0" err="1">
                <a:latin typeface="Arial Narrow" panose="020B0604020202020204" pitchFamily="34" charset="0"/>
                <a:cs typeface="Arial Narrow" panose="020B0604020202020204" pitchFamily="34" charset="0"/>
              </a:rPr>
              <a:t>Pazouki</a:t>
            </a:r>
            <a:endParaRPr lang="en-US" sz="2800" dirty="0">
              <a:latin typeface="Arial Narrow" panose="020B0604020202020204" pitchFamily="34" charset="0"/>
              <a:cs typeface="Arial Narrow" panose="020B0604020202020204" pitchFamily="34" charset="0"/>
            </a:endParaRPr>
          </a:p>
          <a:p>
            <a:pPr lvl="1"/>
            <a:r>
              <a:rPr lang="en-US" sz="2800" dirty="0">
                <a:latin typeface="Arial Narrow" panose="020B0604020202020204" pitchFamily="34" charset="0"/>
                <a:cs typeface="Arial Narrow" panose="020B0604020202020204" pitchFamily="34" charset="0"/>
              </a:rPr>
              <a:t>Zena Lawrence</a:t>
            </a:r>
          </a:p>
        </p:txBody>
      </p:sp>
      <p:sp>
        <p:nvSpPr>
          <p:cNvPr id="3" name="Slide Number Placeholder 2">
            <a:extLst>
              <a:ext uri="{FF2B5EF4-FFF2-40B4-BE49-F238E27FC236}">
                <a16:creationId xmlns:a16="http://schemas.microsoft.com/office/drawing/2014/main" id="{50AA0F9A-8AFA-5128-3E6C-7C4F20535209}"/>
              </a:ext>
            </a:extLst>
          </p:cNvPr>
          <p:cNvSpPr>
            <a:spLocks noGrp="1"/>
          </p:cNvSpPr>
          <p:nvPr>
            <p:ph type="sldNum" sz="quarter" idx="12"/>
          </p:nvPr>
        </p:nvSpPr>
        <p:spPr/>
        <p:txBody>
          <a:bodyPr/>
          <a:lstStyle/>
          <a:p>
            <a:fld id="{A7CD31F4-64FA-4BA0-9498-67783267A8C8}" type="slidenum">
              <a:rPr lang="en-US" smtClean="0"/>
              <a:t>1</a:t>
            </a:fld>
            <a:endParaRPr lang="en-US"/>
          </a:p>
        </p:txBody>
      </p:sp>
    </p:spTree>
    <p:extLst>
      <p:ext uri="{BB962C8B-B14F-4D97-AF65-F5344CB8AC3E}">
        <p14:creationId xmlns:p14="http://schemas.microsoft.com/office/powerpoint/2010/main" val="251079974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E0D327A7-9609-3DFC-DF44-7BC0A44456F8}"/>
              </a:ext>
            </a:extLst>
          </p:cNvPr>
          <p:cNvSpPr txBox="1"/>
          <p:nvPr/>
        </p:nvSpPr>
        <p:spPr>
          <a:xfrm>
            <a:off x="215900" y="75267"/>
            <a:ext cx="3422732" cy="523220"/>
          </a:xfrm>
          <a:prstGeom prst="rect">
            <a:avLst/>
          </a:prstGeom>
          <a:noFill/>
        </p:spPr>
        <p:txBody>
          <a:bodyPr wrap="none" rtlCol="0">
            <a:spAutoFit/>
          </a:bodyPr>
          <a:lstStyle/>
          <a:p>
            <a:r>
              <a:rPr lang="en-CA" sz="2800" b="1" i="0">
                <a:solidFill>
                  <a:srgbClr val="00B050"/>
                </a:solidFill>
                <a:effectLst/>
                <a:latin typeface="Arial" panose="020B0604020202020204" pitchFamily="34" charset="0"/>
              </a:rPr>
              <a:t>Seasonal Patterns:</a:t>
            </a:r>
            <a:endParaRPr lang="en-US" sz="2800" b="1" dirty="0">
              <a:solidFill>
                <a:srgbClr val="00B050"/>
              </a:solidFill>
            </a:endParaRPr>
          </a:p>
        </p:txBody>
      </p:sp>
      <p:sp>
        <p:nvSpPr>
          <p:cNvPr id="15" name="TextBox 14">
            <a:extLst>
              <a:ext uri="{FF2B5EF4-FFF2-40B4-BE49-F238E27FC236}">
                <a16:creationId xmlns:a16="http://schemas.microsoft.com/office/drawing/2014/main" id="{E789DEB2-D797-3246-CCE5-0BBA72FC6A8E}"/>
              </a:ext>
            </a:extLst>
          </p:cNvPr>
          <p:cNvSpPr txBox="1"/>
          <p:nvPr/>
        </p:nvSpPr>
        <p:spPr>
          <a:xfrm>
            <a:off x="215900" y="598487"/>
            <a:ext cx="8443337" cy="646331"/>
          </a:xfrm>
          <a:prstGeom prst="rect">
            <a:avLst/>
          </a:prstGeom>
          <a:noFill/>
        </p:spPr>
        <p:txBody>
          <a:bodyPr wrap="none" rtlCol="0">
            <a:spAutoFit/>
          </a:bodyPr>
          <a:lstStyle/>
          <a:p>
            <a:r>
              <a:rPr lang="en-CA" b="0" i="0" dirty="0">
                <a:solidFill>
                  <a:schemeClr val="accent6">
                    <a:lumMod val="75000"/>
                  </a:schemeClr>
                </a:solidFill>
                <a:effectLst/>
                <a:latin typeface="Arial" panose="020B0604020202020204" pitchFamily="34" charset="0"/>
                <a:cs typeface="Arial" panose="020B0604020202020204" pitchFamily="34" charset="0"/>
              </a:rPr>
              <a:t>Which months or seasons have higher frequencies of specific types of disasters?</a:t>
            </a:r>
            <a:br>
              <a:rPr lang="en-CA" dirty="0">
                <a:solidFill>
                  <a:schemeClr val="accent6">
                    <a:lumMod val="75000"/>
                  </a:schemeClr>
                </a:solidFill>
                <a:latin typeface="Arial" panose="020B0604020202020204" pitchFamily="34" charset="0"/>
                <a:cs typeface="Arial" panose="020B0604020202020204" pitchFamily="34" charset="0"/>
              </a:rPr>
            </a:br>
            <a:endParaRPr lang="en-US" dirty="0">
              <a:solidFill>
                <a:schemeClr val="accent6">
                  <a:lumMod val="75000"/>
                </a:schemeClr>
              </a:solidFill>
              <a:latin typeface="Arial" panose="020B0604020202020204" pitchFamily="34" charset="0"/>
              <a:cs typeface="Arial" panose="020B0604020202020204" pitchFamily="34" charset="0"/>
            </a:endParaRPr>
          </a:p>
        </p:txBody>
      </p:sp>
      <p:pic>
        <p:nvPicPr>
          <p:cNvPr id="3" name="Picture 2" descr="A graph with numbers and colored dots&#10;&#10;Description automatically generated">
            <a:extLst>
              <a:ext uri="{FF2B5EF4-FFF2-40B4-BE49-F238E27FC236}">
                <a16:creationId xmlns:a16="http://schemas.microsoft.com/office/drawing/2014/main" id="{F97063C9-5772-8677-E6AD-4CEE430A8C23}"/>
              </a:ext>
            </a:extLst>
          </p:cNvPr>
          <p:cNvPicPr>
            <a:picLocks noChangeAspect="1"/>
          </p:cNvPicPr>
          <p:nvPr/>
        </p:nvPicPr>
        <p:blipFill>
          <a:blip r:embed="rId2"/>
          <a:stretch>
            <a:fillRect/>
          </a:stretch>
        </p:blipFill>
        <p:spPr>
          <a:xfrm>
            <a:off x="1267641" y="996148"/>
            <a:ext cx="6493858" cy="5861852"/>
          </a:xfrm>
          <a:prstGeom prst="rect">
            <a:avLst/>
          </a:prstGeom>
        </p:spPr>
      </p:pic>
      <p:grpSp>
        <p:nvGrpSpPr>
          <p:cNvPr id="7" name="Group 6">
            <a:extLst>
              <a:ext uri="{FF2B5EF4-FFF2-40B4-BE49-F238E27FC236}">
                <a16:creationId xmlns:a16="http://schemas.microsoft.com/office/drawing/2014/main" id="{03071AAE-A91A-8156-683A-1B8A3E5B01E4}"/>
              </a:ext>
            </a:extLst>
          </p:cNvPr>
          <p:cNvGrpSpPr/>
          <p:nvPr/>
        </p:nvGrpSpPr>
        <p:grpSpPr>
          <a:xfrm>
            <a:off x="8984781" y="144379"/>
            <a:ext cx="2854293" cy="6435290"/>
            <a:chOff x="9716301" y="336877"/>
            <a:chExt cx="2305251" cy="6165790"/>
          </a:xfrm>
        </p:grpSpPr>
        <p:pic>
          <p:nvPicPr>
            <p:cNvPr id="5" name="Picture 4" descr="A collage of different weather conditions&#10;&#10;Description automatically generated">
              <a:extLst>
                <a:ext uri="{FF2B5EF4-FFF2-40B4-BE49-F238E27FC236}">
                  <a16:creationId xmlns:a16="http://schemas.microsoft.com/office/drawing/2014/main" id="{20875AD5-3966-A22F-60C4-728C952E2B75}"/>
                </a:ext>
              </a:extLst>
            </p:cNvPr>
            <p:cNvPicPr>
              <a:picLocks noChangeAspect="1"/>
            </p:cNvPicPr>
            <p:nvPr/>
          </p:nvPicPr>
          <p:blipFill rotWithShape="1">
            <a:blip r:embed="rId3"/>
            <a:srcRect l="50000"/>
            <a:stretch/>
          </p:blipFill>
          <p:spPr>
            <a:xfrm>
              <a:off x="9716301" y="336877"/>
              <a:ext cx="2305250" cy="3073667"/>
            </a:xfrm>
            <a:prstGeom prst="rect">
              <a:avLst/>
            </a:prstGeom>
          </p:spPr>
        </p:pic>
        <p:pic>
          <p:nvPicPr>
            <p:cNvPr id="6" name="Picture 5" descr="A collage of different weather conditions&#10;&#10;Description automatically generated">
              <a:extLst>
                <a:ext uri="{FF2B5EF4-FFF2-40B4-BE49-F238E27FC236}">
                  <a16:creationId xmlns:a16="http://schemas.microsoft.com/office/drawing/2014/main" id="{D336AB0A-D04A-796B-6FDA-F41BDE0632BA}"/>
                </a:ext>
              </a:extLst>
            </p:cNvPr>
            <p:cNvPicPr>
              <a:picLocks noChangeAspect="1"/>
            </p:cNvPicPr>
            <p:nvPr/>
          </p:nvPicPr>
          <p:blipFill rotWithShape="1">
            <a:blip r:embed="rId3"/>
            <a:srcRect r="50000"/>
            <a:stretch/>
          </p:blipFill>
          <p:spPr>
            <a:xfrm>
              <a:off x="9716302" y="3429000"/>
              <a:ext cx="2305250" cy="3073667"/>
            </a:xfrm>
            <a:prstGeom prst="rect">
              <a:avLst/>
            </a:prstGeom>
          </p:spPr>
        </p:pic>
      </p:grpSp>
      <p:sp>
        <p:nvSpPr>
          <p:cNvPr id="9" name="Slide Number Placeholder 8">
            <a:extLst>
              <a:ext uri="{FF2B5EF4-FFF2-40B4-BE49-F238E27FC236}">
                <a16:creationId xmlns:a16="http://schemas.microsoft.com/office/drawing/2014/main" id="{970442A2-DCFF-2D4C-0A52-B10C0C0166AE}"/>
              </a:ext>
            </a:extLst>
          </p:cNvPr>
          <p:cNvSpPr>
            <a:spLocks noGrp="1"/>
          </p:cNvSpPr>
          <p:nvPr>
            <p:ph type="sldNum" sz="quarter" idx="12"/>
          </p:nvPr>
        </p:nvSpPr>
        <p:spPr/>
        <p:txBody>
          <a:bodyPr/>
          <a:lstStyle/>
          <a:p>
            <a:fld id="{A7CD31F4-64FA-4BA0-9498-67783267A8C8}" type="slidenum">
              <a:rPr lang="en-US" smtClean="0"/>
              <a:t>10</a:t>
            </a:fld>
            <a:endParaRPr lang="en-US"/>
          </a:p>
        </p:txBody>
      </p:sp>
    </p:spTree>
    <p:extLst>
      <p:ext uri="{BB962C8B-B14F-4D97-AF65-F5344CB8AC3E}">
        <p14:creationId xmlns:p14="http://schemas.microsoft.com/office/powerpoint/2010/main" val="167066369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EC1787AB-BDFB-7E5D-6D09-488A641512AE}"/>
              </a:ext>
            </a:extLst>
          </p:cNvPr>
          <p:cNvSpPr txBox="1"/>
          <p:nvPr/>
        </p:nvSpPr>
        <p:spPr>
          <a:xfrm>
            <a:off x="342900" y="970373"/>
            <a:ext cx="8481874" cy="646331"/>
          </a:xfrm>
          <a:prstGeom prst="rect">
            <a:avLst/>
          </a:prstGeom>
          <a:noFill/>
        </p:spPr>
        <p:txBody>
          <a:bodyPr wrap="none" rtlCol="0">
            <a:spAutoFit/>
          </a:bodyPr>
          <a:lstStyle/>
          <a:p>
            <a:r>
              <a:rPr lang="en-CA" b="0" i="0" dirty="0">
                <a:effectLst/>
                <a:latin typeface="Arial" panose="020B0604020202020204" pitchFamily="34" charset="0"/>
              </a:rPr>
              <a:t>- Are there particular disaster types that are more deadly or injurious than others?</a:t>
            </a:r>
            <a:br>
              <a:rPr lang="en-CA" dirty="0"/>
            </a:br>
            <a:endParaRPr lang="en-US" dirty="0"/>
          </a:p>
        </p:txBody>
      </p:sp>
      <p:sp>
        <p:nvSpPr>
          <p:cNvPr id="18" name="TextBox 17">
            <a:extLst>
              <a:ext uri="{FF2B5EF4-FFF2-40B4-BE49-F238E27FC236}">
                <a16:creationId xmlns:a16="http://schemas.microsoft.com/office/drawing/2014/main" id="{41862AE0-754C-5AF5-04EA-7DF7FA1EC3E8}"/>
              </a:ext>
            </a:extLst>
          </p:cNvPr>
          <p:cNvSpPr txBox="1"/>
          <p:nvPr/>
        </p:nvSpPr>
        <p:spPr>
          <a:xfrm>
            <a:off x="342900" y="214640"/>
            <a:ext cx="6096000" cy="523220"/>
          </a:xfrm>
          <a:prstGeom prst="rect">
            <a:avLst/>
          </a:prstGeom>
          <a:noFill/>
        </p:spPr>
        <p:txBody>
          <a:bodyPr wrap="square">
            <a:spAutoFit/>
          </a:bodyPr>
          <a:lstStyle/>
          <a:p>
            <a:r>
              <a:rPr lang="en-CA" sz="2800" b="1" i="0" dirty="0">
                <a:solidFill>
                  <a:srgbClr val="1454F9"/>
                </a:solidFill>
                <a:effectLst/>
                <a:latin typeface="Arial" panose="020B0604020202020204" pitchFamily="34" charset="0"/>
              </a:rPr>
              <a:t>Human Impact:</a:t>
            </a:r>
            <a:endParaRPr lang="en-US" sz="2800" b="1" dirty="0">
              <a:solidFill>
                <a:srgbClr val="1454F9"/>
              </a:solidFill>
            </a:endParaRPr>
          </a:p>
        </p:txBody>
      </p:sp>
      <p:pic>
        <p:nvPicPr>
          <p:cNvPr id="4" name="Picture 3" descr="A graph of a disaster type&#10;&#10;Description automatically generated">
            <a:extLst>
              <a:ext uri="{FF2B5EF4-FFF2-40B4-BE49-F238E27FC236}">
                <a16:creationId xmlns:a16="http://schemas.microsoft.com/office/drawing/2014/main" id="{B542DEF5-B9E7-684E-E30A-1D1810544F99}"/>
              </a:ext>
            </a:extLst>
          </p:cNvPr>
          <p:cNvPicPr>
            <a:picLocks noChangeAspect="1"/>
          </p:cNvPicPr>
          <p:nvPr/>
        </p:nvPicPr>
        <p:blipFill>
          <a:blip r:embed="rId2"/>
          <a:stretch>
            <a:fillRect/>
          </a:stretch>
        </p:blipFill>
        <p:spPr>
          <a:xfrm>
            <a:off x="733525" y="1460965"/>
            <a:ext cx="10620275" cy="5260510"/>
          </a:xfrm>
          <a:prstGeom prst="rect">
            <a:avLst/>
          </a:prstGeom>
        </p:spPr>
      </p:pic>
      <p:sp>
        <p:nvSpPr>
          <p:cNvPr id="2" name="Slide Number Placeholder 1">
            <a:extLst>
              <a:ext uri="{FF2B5EF4-FFF2-40B4-BE49-F238E27FC236}">
                <a16:creationId xmlns:a16="http://schemas.microsoft.com/office/drawing/2014/main" id="{CA51770E-5965-ADD6-84A7-33F4890C3A05}"/>
              </a:ext>
            </a:extLst>
          </p:cNvPr>
          <p:cNvSpPr>
            <a:spLocks noGrp="1"/>
          </p:cNvSpPr>
          <p:nvPr>
            <p:ph type="sldNum" sz="quarter" idx="12"/>
          </p:nvPr>
        </p:nvSpPr>
        <p:spPr/>
        <p:txBody>
          <a:bodyPr/>
          <a:lstStyle/>
          <a:p>
            <a:fld id="{A7CD31F4-64FA-4BA0-9498-67783267A8C8}" type="slidenum">
              <a:rPr lang="en-US" smtClean="0"/>
              <a:t>11</a:t>
            </a:fld>
            <a:endParaRPr lang="en-US"/>
          </a:p>
        </p:txBody>
      </p:sp>
    </p:spTree>
    <p:extLst>
      <p:ext uri="{BB962C8B-B14F-4D97-AF65-F5344CB8AC3E}">
        <p14:creationId xmlns:p14="http://schemas.microsoft.com/office/powerpoint/2010/main" val="44733200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E1609785-2023-F759-80B0-D9D480749733}"/>
              </a:ext>
            </a:extLst>
          </p:cNvPr>
          <p:cNvSpPr>
            <a:spLocks noGrp="1"/>
          </p:cNvSpPr>
          <p:nvPr>
            <p:ph type="title"/>
          </p:nvPr>
        </p:nvSpPr>
        <p:spPr>
          <a:xfrm>
            <a:off x="245600" y="-124619"/>
            <a:ext cx="10515600" cy="1325563"/>
          </a:xfrm>
        </p:spPr>
        <p:txBody>
          <a:bodyPr>
            <a:normAutofit/>
          </a:bodyPr>
          <a:lstStyle/>
          <a:p>
            <a:r>
              <a:rPr lang="en-CA" sz="2800" b="1" i="0" dirty="0">
                <a:solidFill>
                  <a:schemeClr val="accent6">
                    <a:lumMod val="50000"/>
                  </a:schemeClr>
                </a:solidFill>
                <a:effectLst/>
                <a:latin typeface="Arial" panose="020B0604020202020204" pitchFamily="34" charset="0"/>
              </a:rPr>
              <a:t>Economic Impact</a:t>
            </a:r>
            <a:endParaRPr lang="en-US" sz="2800" b="1" dirty="0">
              <a:solidFill>
                <a:schemeClr val="accent6">
                  <a:lumMod val="50000"/>
                </a:schemeClr>
              </a:solidFill>
            </a:endParaRPr>
          </a:p>
        </p:txBody>
      </p:sp>
      <p:sp>
        <p:nvSpPr>
          <p:cNvPr id="17" name="TextBox 16">
            <a:extLst>
              <a:ext uri="{FF2B5EF4-FFF2-40B4-BE49-F238E27FC236}">
                <a16:creationId xmlns:a16="http://schemas.microsoft.com/office/drawing/2014/main" id="{65059C70-28C3-E8DE-8B3A-D31916B05636}"/>
              </a:ext>
            </a:extLst>
          </p:cNvPr>
          <p:cNvSpPr txBox="1"/>
          <p:nvPr/>
        </p:nvSpPr>
        <p:spPr>
          <a:xfrm>
            <a:off x="245600" y="831612"/>
            <a:ext cx="11700800" cy="369332"/>
          </a:xfrm>
          <a:prstGeom prst="rect">
            <a:avLst/>
          </a:prstGeom>
          <a:noFill/>
        </p:spPr>
        <p:txBody>
          <a:bodyPr wrap="square" rtlCol="0">
            <a:spAutoFit/>
          </a:bodyPr>
          <a:lstStyle/>
          <a:p>
            <a:r>
              <a:rPr lang="en-CA" b="0" i="0" dirty="0">
                <a:effectLst/>
                <a:latin typeface="Arial" panose="020B0604020202020204" pitchFamily="34" charset="0"/>
              </a:rPr>
              <a:t>How do total damages compare across different types of disasters?</a:t>
            </a:r>
            <a:endParaRPr lang="en-US" dirty="0"/>
          </a:p>
        </p:txBody>
      </p:sp>
      <p:pic>
        <p:nvPicPr>
          <p:cNvPr id="4" name="Picture 3" descr="A graph with orange columns&#10;&#10;Description automatically generated">
            <a:extLst>
              <a:ext uri="{FF2B5EF4-FFF2-40B4-BE49-F238E27FC236}">
                <a16:creationId xmlns:a16="http://schemas.microsoft.com/office/drawing/2014/main" id="{98BC6A19-A3D1-4EA9-923C-C41FF9F9653E}"/>
              </a:ext>
            </a:extLst>
          </p:cNvPr>
          <p:cNvPicPr>
            <a:picLocks noChangeAspect="1"/>
          </p:cNvPicPr>
          <p:nvPr/>
        </p:nvPicPr>
        <p:blipFill>
          <a:blip r:embed="rId2"/>
          <a:stretch>
            <a:fillRect/>
          </a:stretch>
        </p:blipFill>
        <p:spPr>
          <a:xfrm>
            <a:off x="688206" y="1313681"/>
            <a:ext cx="10815587" cy="5407794"/>
          </a:xfrm>
          <a:prstGeom prst="rect">
            <a:avLst/>
          </a:prstGeom>
        </p:spPr>
      </p:pic>
      <p:sp>
        <p:nvSpPr>
          <p:cNvPr id="2" name="Slide Number Placeholder 1">
            <a:extLst>
              <a:ext uri="{FF2B5EF4-FFF2-40B4-BE49-F238E27FC236}">
                <a16:creationId xmlns:a16="http://schemas.microsoft.com/office/drawing/2014/main" id="{E8345389-5699-C120-F165-F79FCFB8085B}"/>
              </a:ext>
            </a:extLst>
          </p:cNvPr>
          <p:cNvSpPr>
            <a:spLocks noGrp="1"/>
          </p:cNvSpPr>
          <p:nvPr>
            <p:ph type="sldNum" sz="quarter" idx="12"/>
          </p:nvPr>
        </p:nvSpPr>
        <p:spPr/>
        <p:txBody>
          <a:bodyPr/>
          <a:lstStyle/>
          <a:p>
            <a:fld id="{A7CD31F4-64FA-4BA0-9498-67783267A8C8}" type="slidenum">
              <a:rPr lang="en-US" smtClean="0"/>
              <a:t>12</a:t>
            </a:fld>
            <a:endParaRPr lang="en-US"/>
          </a:p>
        </p:txBody>
      </p:sp>
    </p:spTree>
    <p:extLst>
      <p:ext uri="{BB962C8B-B14F-4D97-AF65-F5344CB8AC3E}">
        <p14:creationId xmlns:p14="http://schemas.microsoft.com/office/powerpoint/2010/main" val="248766077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ue dots and red line&#10;&#10;Description automatically generated">
            <a:extLst>
              <a:ext uri="{FF2B5EF4-FFF2-40B4-BE49-F238E27FC236}">
                <a16:creationId xmlns:a16="http://schemas.microsoft.com/office/drawing/2014/main" id="{BAAC563B-BED7-59AD-42A4-3B6B5824DB13}"/>
              </a:ext>
            </a:extLst>
          </p:cNvPr>
          <p:cNvPicPr>
            <a:picLocks noChangeAspect="1"/>
          </p:cNvPicPr>
          <p:nvPr/>
        </p:nvPicPr>
        <p:blipFill>
          <a:blip r:embed="rId3"/>
          <a:stretch>
            <a:fillRect/>
          </a:stretch>
        </p:blipFill>
        <p:spPr>
          <a:xfrm>
            <a:off x="419368" y="1849789"/>
            <a:ext cx="6324065" cy="4794524"/>
          </a:xfrm>
          <a:prstGeom prst="rect">
            <a:avLst/>
          </a:prstGeom>
        </p:spPr>
      </p:pic>
      <p:sp>
        <p:nvSpPr>
          <p:cNvPr id="2" name="Title 1">
            <a:extLst>
              <a:ext uri="{FF2B5EF4-FFF2-40B4-BE49-F238E27FC236}">
                <a16:creationId xmlns:a16="http://schemas.microsoft.com/office/drawing/2014/main" id="{9041E954-C12B-FCD1-FD42-72FFA27919C7}"/>
              </a:ext>
            </a:extLst>
          </p:cNvPr>
          <p:cNvSpPr>
            <a:spLocks noGrp="1"/>
          </p:cNvSpPr>
          <p:nvPr>
            <p:ph type="title"/>
          </p:nvPr>
        </p:nvSpPr>
        <p:spPr>
          <a:xfrm>
            <a:off x="-2175310" y="38501"/>
            <a:ext cx="10583779" cy="1644595"/>
          </a:xfrm>
        </p:spPr>
        <p:txBody>
          <a:bodyPr>
            <a:normAutofit/>
          </a:bodyPr>
          <a:lstStyle/>
          <a:p>
            <a:pPr algn="ctr"/>
            <a:r>
              <a:rPr lang="en-US" sz="2000" b="1" dirty="0">
                <a:solidFill>
                  <a:srgbClr val="FF6670"/>
                </a:solidFill>
                <a:latin typeface="Arial" panose="020B0604020202020204" pitchFamily="34" charset="0"/>
                <a:cs typeface="Arial" panose="020B0604020202020204" pitchFamily="34" charset="0"/>
              </a:rPr>
              <a:t>Correlation Between Total Deaths </a:t>
            </a:r>
            <a:br>
              <a:rPr lang="en-US" sz="2000" b="1" dirty="0">
                <a:solidFill>
                  <a:srgbClr val="FF6670"/>
                </a:solidFill>
                <a:latin typeface="Arial" panose="020B0604020202020204" pitchFamily="34" charset="0"/>
                <a:cs typeface="Arial" panose="020B0604020202020204" pitchFamily="34" charset="0"/>
              </a:rPr>
            </a:br>
            <a:r>
              <a:rPr lang="en-US" sz="2000" b="1" dirty="0">
                <a:solidFill>
                  <a:srgbClr val="FF6670"/>
                </a:solidFill>
                <a:latin typeface="Arial" panose="020B0604020202020204" pitchFamily="34" charset="0"/>
                <a:cs typeface="Arial" panose="020B0604020202020204" pitchFamily="34" charset="0"/>
              </a:rPr>
              <a:t>   and Total Damages</a:t>
            </a:r>
          </a:p>
        </p:txBody>
      </p:sp>
      <p:graphicFrame>
        <p:nvGraphicFramePr>
          <p:cNvPr id="4" name="Table 3">
            <a:extLst>
              <a:ext uri="{FF2B5EF4-FFF2-40B4-BE49-F238E27FC236}">
                <a16:creationId xmlns:a16="http://schemas.microsoft.com/office/drawing/2014/main" id="{9B9C02E2-E11A-8367-6EDD-C3176F0BEA10}"/>
              </a:ext>
            </a:extLst>
          </p:cNvPr>
          <p:cNvGraphicFramePr>
            <a:graphicFrameLocks noGrp="1"/>
          </p:cNvGraphicFramePr>
          <p:nvPr>
            <p:extLst>
              <p:ext uri="{D42A27DB-BD31-4B8C-83A1-F6EECF244321}">
                <p14:modId xmlns:p14="http://schemas.microsoft.com/office/powerpoint/2010/main" val="1837162678"/>
              </p:ext>
            </p:extLst>
          </p:nvPr>
        </p:nvGraphicFramePr>
        <p:xfrm>
          <a:off x="5958840" y="225243"/>
          <a:ext cx="6136907" cy="1691065"/>
        </p:xfrm>
        <a:graphic>
          <a:graphicData uri="http://schemas.openxmlformats.org/drawingml/2006/table">
            <a:tbl>
              <a:tblPr/>
              <a:tblGrid>
                <a:gridCol w="1218397">
                  <a:extLst>
                    <a:ext uri="{9D8B030D-6E8A-4147-A177-3AD203B41FA5}">
                      <a16:colId xmlns:a16="http://schemas.microsoft.com/office/drawing/2014/main" val="1904346082"/>
                    </a:ext>
                  </a:extLst>
                </a:gridCol>
                <a:gridCol w="1039529">
                  <a:extLst>
                    <a:ext uri="{9D8B030D-6E8A-4147-A177-3AD203B41FA5}">
                      <a16:colId xmlns:a16="http://schemas.microsoft.com/office/drawing/2014/main" val="1838068825"/>
                    </a:ext>
                  </a:extLst>
                </a:gridCol>
                <a:gridCol w="981776">
                  <a:extLst>
                    <a:ext uri="{9D8B030D-6E8A-4147-A177-3AD203B41FA5}">
                      <a16:colId xmlns:a16="http://schemas.microsoft.com/office/drawing/2014/main" val="647787506"/>
                    </a:ext>
                  </a:extLst>
                </a:gridCol>
                <a:gridCol w="1082041">
                  <a:extLst>
                    <a:ext uri="{9D8B030D-6E8A-4147-A177-3AD203B41FA5}">
                      <a16:colId xmlns:a16="http://schemas.microsoft.com/office/drawing/2014/main" val="3805574045"/>
                    </a:ext>
                  </a:extLst>
                </a:gridCol>
                <a:gridCol w="971224">
                  <a:extLst>
                    <a:ext uri="{9D8B030D-6E8A-4147-A177-3AD203B41FA5}">
                      <a16:colId xmlns:a16="http://schemas.microsoft.com/office/drawing/2014/main" val="1325495911"/>
                    </a:ext>
                  </a:extLst>
                </a:gridCol>
                <a:gridCol w="843940">
                  <a:extLst>
                    <a:ext uri="{9D8B030D-6E8A-4147-A177-3AD203B41FA5}">
                      <a16:colId xmlns:a16="http://schemas.microsoft.com/office/drawing/2014/main" val="1517543376"/>
                    </a:ext>
                  </a:extLst>
                </a:gridCol>
              </a:tblGrid>
              <a:tr h="263156">
                <a:tc>
                  <a:txBody>
                    <a:bodyPr/>
                    <a:lstStyle/>
                    <a:p>
                      <a:pPr algn="ctr" fontAlgn="ctr"/>
                      <a:r>
                        <a:rPr lang="en-CA" sz="1200" b="0" i="0" u="none" strike="noStrike" dirty="0">
                          <a:solidFill>
                            <a:srgbClr val="000000"/>
                          </a:solidFill>
                          <a:effectLst/>
                          <a:latin typeface="Aptos Narrow" panose="020B0004020202020204" pitchFamily="34" charset="0"/>
                        </a:rPr>
                        <a:t>Country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70"/>
                    </a:solidFill>
                  </a:tcPr>
                </a:tc>
                <a:tc>
                  <a:txBody>
                    <a:bodyPr/>
                    <a:lstStyle/>
                    <a:p>
                      <a:pPr algn="ctr" fontAlgn="ctr"/>
                      <a:r>
                        <a:rPr lang="en-CA" sz="1200" b="0" i="0" u="none" strike="noStrike" dirty="0">
                          <a:solidFill>
                            <a:srgbClr val="000000"/>
                          </a:solidFill>
                          <a:effectLst/>
                          <a:latin typeface="Aptos Narrow" panose="020B0004020202020204" pitchFamily="34" charset="0"/>
                        </a:rPr>
                        <a:t>Total Deaths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70"/>
                    </a:solidFill>
                  </a:tcPr>
                </a:tc>
                <a:tc>
                  <a:txBody>
                    <a:bodyPr/>
                    <a:lstStyle/>
                    <a:p>
                      <a:pPr algn="ctr" fontAlgn="ctr"/>
                      <a:r>
                        <a:rPr lang="en-CA" sz="1200" b="0" i="0" u="none" strike="noStrike" dirty="0">
                          <a:solidFill>
                            <a:srgbClr val="000000"/>
                          </a:solidFill>
                          <a:effectLst/>
                          <a:latin typeface="Aptos Narrow" panose="020B0004020202020204" pitchFamily="34" charset="0"/>
                        </a:rPr>
                        <a:t>Total Affected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70"/>
                    </a:solidFill>
                  </a:tcPr>
                </a:tc>
                <a:tc>
                  <a:txBody>
                    <a:bodyPr/>
                    <a:lstStyle/>
                    <a:p>
                      <a:pPr algn="ctr" fontAlgn="ctr"/>
                      <a:r>
                        <a:rPr lang="en-CA" sz="1200" b="0" i="0" u="none" strike="noStrike" dirty="0">
                          <a:solidFill>
                            <a:srgbClr val="000000"/>
                          </a:solidFill>
                          <a:effectLst/>
                          <a:latin typeface="Aptos Narrow" panose="020B0004020202020204" pitchFamily="34" charset="0"/>
                        </a:rPr>
                        <a:t>Total Damages ('000 US$)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70"/>
                    </a:solidFill>
                  </a:tcPr>
                </a:tc>
                <a:tc>
                  <a:txBody>
                    <a:bodyPr/>
                    <a:lstStyle/>
                    <a:p>
                      <a:pPr algn="ctr" fontAlgn="ctr"/>
                      <a:r>
                        <a:rPr lang="en-CA" sz="1200" b="0" i="0" u="none" strike="noStrike" dirty="0">
                          <a:solidFill>
                            <a:srgbClr val="000000"/>
                          </a:solidFill>
                          <a:effectLst/>
                          <a:latin typeface="Aptos Narrow" panose="020B0004020202020204" pitchFamily="34" charset="0"/>
                        </a:rPr>
                        <a:t>Latitude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70"/>
                    </a:solidFill>
                  </a:tcPr>
                </a:tc>
                <a:tc>
                  <a:txBody>
                    <a:bodyPr/>
                    <a:lstStyle/>
                    <a:p>
                      <a:pPr algn="ctr" fontAlgn="ctr"/>
                      <a:r>
                        <a:rPr lang="en-CA" sz="1200" b="0" i="0" u="none" strike="noStrike" dirty="0">
                          <a:solidFill>
                            <a:srgbClr val="000000"/>
                          </a:solidFill>
                          <a:effectLst/>
                          <a:latin typeface="Aptos Narrow" panose="020B0004020202020204" pitchFamily="34" charset="0"/>
                        </a:rPr>
                        <a:t>Longitude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70"/>
                    </a:solidFill>
                  </a:tcPr>
                </a:tc>
                <a:extLst>
                  <a:ext uri="{0D108BD9-81ED-4DB2-BD59-A6C34878D82A}">
                    <a16:rowId xmlns:a16="http://schemas.microsoft.com/office/drawing/2014/main" val="1950085673"/>
                  </a:ext>
                </a:extLst>
              </a:tr>
              <a:tr h="263156">
                <a:tc>
                  <a:txBody>
                    <a:bodyPr/>
                    <a:lstStyle/>
                    <a:p>
                      <a:pPr algn="ctr" fontAlgn="ctr"/>
                      <a:r>
                        <a:rPr lang="en-CA" sz="1200" b="0" i="0" u="none" strike="noStrike" dirty="0">
                          <a:solidFill>
                            <a:srgbClr val="000000"/>
                          </a:solidFill>
                          <a:effectLst/>
                          <a:latin typeface="Aptos Narrow" panose="020B0004020202020204" pitchFamily="34" charset="0"/>
                        </a:rPr>
                        <a:t>Afghanistan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ADB0"/>
                    </a:solidFill>
                  </a:tcPr>
                </a:tc>
                <a:tc>
                  <a:txBody>
                    <a:bodyPr/>
                    <a:lstStyle/>
                    <a:p>
                      <a:pPr algn="ctr" fontAlgn="ctr"/>
                      <a:r>
                        <a:rPr lang="en-CA" sz="1200" b="0" i="0" u="none" strike="noStrike" dirty="0">
                          <a:solidFill>
                            <a:srgbClr val="000000"/>
                          </a:solidFill>
                          <a:effectLst/>
                          <a:latin typeface="Aptos Narrow" panose="020B0004020202020204" pitchFamily="34" charset="0"/>
                        </a:rPr>
                        <a:t>22939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ADB0"/>
                    </a:solidFill>
                  </a:tcPr>
                </a:tc>
                <a:tc>
                  <a:txBody>
                    <a:bodyPr/>
                    <a:lstStyle/>
                    <a:p>
                      <a:pPr algn="ctr" fontAlgn="ctr"/>
                      <a:r>
                        <a:rPr lang="en-CA" sz="1200" b="0" i="0" u="none" strike="noStrike">
                          <a:solidFill>
                            <a:srgbClr val="000000"/>
                          </a:solidFill>
                          <a:effectLst/>
                          <a:latin typeface="Aptos Narrow" panose="020B0004020202020204" pitchFamily="34" charset="0"/>
                        </a:rPr>
                        <a:t>34360790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ADB0"/>
                    </a:solidFill>
                  </a:tcPr>
                </a:tc>
                <a:tc>
                  <a:txBody>
                    <a:bodyPr/>
                    <a:lstStyle/>
                    <a:p>
                      <a:pPr algn="ctr" fontAlgn="ctr"/>
                      <a:r>
                        <a:rPr lang="en-CA" sz="1200" b="0" i="0" u="none" strike="noStrike" dirty="0">
                          <a:solidFill>
                            <a:srgbClr val="000000"/>
                          </a:solidFill>
                          <a:effectLst/>
                          <a:latin typeface="Aptos Narrow" panose="020B0004020202020204" pitchFamily="34" charset="0"/>
                        </a:rPr>
                        <a:t>578120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ADB0"/>
                    </a:solidFill>
                  </a:tcPr>
                </a:tc>
                <a:tc>
                  <a:txBody>
                    <a:bodyPr/>
                    <a:lstStyle/>
                    <a:p>
                      <a:pPr algn="ctr" fontAlgn="ctr"/>
                      <a:r>
                        <a:rPr lang="en-CA" sz="1200" b="0" i="0" u="none" strike="noStrike">
                          <a:solidFill>
                            <a:srgbClr val="000000"/>
                          </a:solidFill>
                          <a:effectLst/>
                          <a:latin typeface="Aptos Narrow" panose="020B0004020202020204" pitchFamily="34" charset="0"/>
                        </a:rPr>
                        <a:t>33.7680065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ADB0"/>
                    </a:solidFill>
                  </a:tcPr>
                </a:tc>
                <a:tc>
                  <a:txBody>
                    <a:bodyPr/>
                    <a:lstStyle/>
                    <a:p>
                      <a:pPr algn="ctr" fontAlgn="ctr"/>
                      <a:r>
                        <a:rPr lang="en-CA" sz="1200" b="0" i="0" u="none" strike="noStrike" dirty="0">
                          <a:solidFill>
                            <a:srgbClr val="000000"/>
                          </a:solidFill>
                          <a:effectLst/>
                          <a:latin typeface="Aptos Narrow" panose="020B0004020202020204" pitchFamily="34" charset="0"/>
                        </a:rPr>
                        <a:t>66.2385139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ADB0"/>
                    </a:solidFill>
                  </a:tcPr>
                </a:tc>
                <a:extLst>
                  <a:ext uri="{0D108BD9-81ED-4DB2-BD59-A6C34878D82A}">
                    <a16:rowId xmlns:a16="http://schemas.microsoft.com/office/drawing/2014/main" val="1858357838"/>
                  </a:ext>
                </a:extLst>
              </a:tr>
              <a:tr h="263156">
                <a:tc>
                  <a:txBody>
                    <a:bodyPr/>
                    <a:lstStyle/>
                    <a:p>
                      <a:pPr algn="ctr" fontAlgn="ctr"/>
                      <a:r>
                        <a:rPr lang="en-CA" sz="1200" b="0" i="0" u="none" strike="noStrike" dirty="0">
                          <a:solidFill>
                            <a:srgbClr val="000000"/>
                          </a:solidFill>
                          <a:effectLst/>
                          <a:latin typeface="Aptos Narrow" panose="020B0004020202020204" pitchFamily="34" charset="0"/>
                        </a:rPr>
                        <a:t>Albania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ADB0"/>
                    </a:solidFill>
                  </a:tcPr>
                </a:tc>
                <a:tc>
                  <a:txBody>
                    <a:bodyPr/>
                    <a:lstStyle/>
                    <a:p>
                      <a:pPr algn="ctr" fontAlgn="ctr"/>
                      <a:r>
                        <a:rPr lang="en-CA" sz="1200" b="0" i="0" u="none" strike="noStrike" dirty="0">
                          <a:solidFill>
                            <a:srgbClr val="000000"/>
                          </a:solidFill>
                          <a:effectLst/>
                          <a:latin typeface="Aptos Narrow" panose="020B0004020202020204" pitchFamily="34" charset="0"/>
                        </a:rPr>
                        <a:t>264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ADB0"/>
                    </a:solidFill>
                  </a:tcPr>
                </a:tc>
                <a:tc>
                  <a:txBody>
                    <a:bodyPr/>
                    <a:lstStyle/>
                    <a:p>
                      <a:pPr algn="ctr" fontAlgn="ctr"/>
                      <a:r>
                        <a:rPr lang="en-CA" sz="1200" b="0" i="0" u="none" strike="noStrike" dirty="0">
                          <a:solidFill>
                            <a:srgbClr val="000000"/>
                          </a:solidFill>
                          <a:effectLst/>
                          <a:latin typeface="Aptos Narrow" panose="020B0004020202020204" pitchFamily="34" charset="0"/>
                        </a:rPr>
                        <a:t>4384418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ADB0"/>
                    </a:solidFill>
                  </a:tcPr>
                </a:tc>
                <a:tc>
                  <a:txBody>
                    <a:bodyPr/>
                    <a:lstStyle/>
                    <a:p>
                      <a:pPr algn="ctr" fontAlgn="ctr"/>
                      <a:r>
                        <a:rPr lang="en-CA" sz="1200" b="0" i="0" u="none" strike="noStrike" dirty="0">
                          <a:solidFill>
                            <a:srgbClr val="000000"/>
                          </a:solidFill>
                          <a:effectLst/>
                          <a:latin typeface="Aptos Narrow" panose="020B0004020202020204" pitchFamily="34" charset="0"/>
                        </a:rPr>
                        <a:t>783573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ADB0"/>
                    </a:solidFill>
                  </a:tcPr>
                </a:tc>
                <a:tc>
                  <a:txBody>
                    <a:bodyPr/>
                    <a:lstStyle/>
                    <a:p>
                      <a:pPr algn="ctr" fontAlgn="ctr"/>
                      <a:r>
                        <a:rPr lang="en-CA" sz="1200" b="0" i="0" u="none" strike="noStrike" dirty="0">
                          <a:solidFill>
                            <a:srgbClr val="000000"/>
                          </a:solidFill>
                          <a:effectLst/>
                          <a:latin typeface="Aptos Narrow" panose="020B0004020202020204" pitchFamily="34" charset="0"/>
                        </a:rPr>
                        <a:t>41.000028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ADB0"/>
                    </a:solidFill>
                  </a:tcPr>
                </a:tc>
                <a:tc>
                  <a:txBody>
                    <a:bodyPr/>
                    <a:lstStyle/>
                    <a:p>
                      <a:pPr algn="ctr" fontAlgn="ctr"/>
                      <a:r>
                        <a:rPr lang="en-CA" sz="1200" b="0" i="0" u="none" strike="noStrike">
                          <a:solidFill>
                            <a:srgbClr val="000000"/>
                          </a:solidFill>
                          <a:effectLst/>
                          <a:latin typeface="Aptos Narrow" panose="020B0004020202020204" pitchFamily="34" charset="0"/>
                        </a:rPr>
                        <a:t>19.9999619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ADB0"/>
                    </a:solidFill>
                  </a:tcPr>
                </a:tc>
                <a:extLst>
                  <a:ext uri="{0D108BD9-81ED-4DB2-BD59-A6C34878D82A}">
                    <a16:rowId xmlns:a16="http://schemas.microsoft.com/office/drawing/2014/main" val="4275885469"/>
                  </a:ext>
                </a:extLst>
              </a:tr>
              <a:tr h="263156">
                <a:tc>
                  <a:txBody>
                    <a:bodyPr/>
                    <a:lstStyle/>
                    <a:p>
                      <a:pPr algn="ctr" fontAlgn="ctr"/>
                      <a:r>
                        <a:rPr lang="en-CA" sz="1200" b="0" i="0" u="none" strike="noStrike" dirty="0">
                          <a:solidFill>
                            <a:srgbClr val="000000"/>
                          </a:solidFill>
                          <a:effectLst/>
                          <a:latin typeface="Aptos Narrow" panose="020B0004020202020204" pitchFamily="34" charset="0"/>
                        </a:rPr>
                        <a:t>Algeria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ADB0"/>
                    </a:solidFill>
                  </a:tcPr>
                </a:tc>
                <a:tc>
                  <a:txBody>
                    <a:bodyPr/>
                    <a:lstStyle/>
                    <a:p>
                      <a:pPr algn="ctr" fontAlgn="ctr"/>
                      <a:r>
                        <a:rPr lang="en-CA" sz="1200" b="0" i="0" u="none" strike="noStrike" dirty="0">
                          <a:solidFill>
                            <a:srgbClr val="000000"/>
                          </a:solidFill>
                          <a:effectLst/>
                          <a:latin typeface="Aptos Narrow" panose="020B0004020202020204" pitchFamily="34" charset="0"/>
                        </a:rPr>
                        <a:t>7089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ADB0"/>
                    </a:solidFill>
                  </a:tcPr>
                </a:tc>
                <a:tc>
                  <a:txBody>
                    <a:bodyPr/>
                    <a:lstStyle/>
                    <a:p>
                      <a:pPr algn="ctr" fontAlgn="ctr"/>
                      <a:r>
                        <a:rPr lang="en-CA" sz="1200" b="0" i="0" u="none" strike="noStrike" dirty="0">
                          <a:solidFill>
                            <a:srgbClr val="000000"/>
                          </a:solidFill>
                          <a:effectLst/>
                          <a:latin typeface="Aptos Narrow" panose="020B0004020202020204" pitchFamily="34" charset="0"/>
                        </a:rPr>
                        <a:t>1961229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ADB0"/>
                    </a:solidFill>
                  </a:tcPr>
                </a:tc>
                <a:tc>
                  <a:txBody>
                    <a:bodyPr/>
                    <a:lstStyle/>
                    <a:p>
                      <a:pPr algn="ctr" fontAlgn="ctr"/>
                      <a:r>
                        <a:rPr lang="en-CA" sz="1200" b="0" i="0" u="none" strike="noStrike" dirty="0">
                          <a:solidFill>
                            <a:srgbClr val="000000"/>
                          </a:solidFill>
                          <a:effectLst/>
                          <a:latin typeface="Aptos Narrow" panose="020B0004020202020204" pitchFamily="34" charset="0"/>
                        </a:rPr>
                        <a:t>11783846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ADB0"/>
                    </a:solidFill>
                  </a:tcPr>
                </a:tc>
                <a:tc>
                  <a:txBody>
                    <a:bodyPr/>
                    <a:lstStyle/>
                    <a:p>
                      <a:pPr algn="ctr" fontAlgn="ctr"/>
                      <a:r>
                        <a:rPr lang="en-CA" sz="1200" b="0" i="0" u="none" strike="noStrike" dirty="0">
                          <a:solidFill>
                            <a:srgbClr val="000000"/>
                          </a:solidFill>
                          <a:effectLst/>
                          <a:latin typeface="Aptos Narrow" panose="020B0004020202020204" pitchFamily="34" charset="0"/>
                        </a:rPr>
                        <a:t>28.0000272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ADB0"/>
                    </a:solidFill>
                  </a:tcPr>
                </a:tc>
                <a:tc>
                  <a:txBody>
                    <a:bodyPr/>
                    <a:lstStyle/>
                    <a:p>
                      <a:pPr algn="ctr" fontAlgn="ctr"/>
                      <a:r>
                        <a:rPr lang="en-CA" sz="1200" b="0" i="0" u="none" strike="noStrike">
                          <a:solidFill>
                            <a:srgbClr val="000000"/>
                          </a:solidFill>
                          <a:effectLst/>
                          <a:latin typeface="Aptos Narrow" panose="020B0004020202020204" pitchFamily="34" charset="0"/>
                        </a:rPr>
                        <a:t>2.9999825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ADB0"/>
                    </a:solidFill>
                  </a:tcPr>
                </a:tc>
                <a:extLst>
                  <a:ext uri="{0D108BD9-81ED-4DB2-BD59-A6C34878D82A}">
                    <a16:rowId xmlns:a16="http://schemas.microsoft.com/office/drawing/2014/main" val="3487471274"/>
                  </a:ext>
                </a:extLst>
              </a:tr>
              <a:tr h="263156">
                <a:tc>
                  <a:txBody>
                    <a:bodyPr/>
                    <a:lstStyle/>
                    <a:p>
                      <a:pPr algn="ctr" fontAlgn="ctr"/>
                      <a:r>
                        <a:rPr lang="en-CA" sz="1200" b="0" i="0" u="none" strike="noStrike" dirty="0">
                          <a:solidFill>
                            <a:srgbClr val="000000"/>
                          </a:solidFill>
                          <a:effectLst/>
                          <a:latin typeface="Aptos Narrow" panose="020B0004020202020204" pitchFamily="34" charset="0"/>
                        </a:rPr>
                        <a:t>American Samoa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ADB0"/>
                    </a:solidFill>
                  </a:tcPr>
                </a:tc>
                <a:tc>
                  <a:txBody>
                    <a:bodyPr/>
                    <a:lstStyle/>
                    <a:p>
                      <a:pPr algn="ctr" fontAlgn="ctr"/>
                      <a:r>
                        <a:rPr lang="en-CA" sz="1200" b="0" i="0" u="none" strike="noStrike" dirty="0">
                          <a:solidFill>
                            <a:srgbClr val="000000"/>
                          </a:solidFill>
                          <a:effectLst/>
                          <a:latin typeface="Aptos Narrow" panose="020B0004020202020204" pitchFamily="34" charset="0"/>
                        </a:rPr>
                        <a:t>40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ADB0"/>
                    </a:solidFill>
                  </a:tcPr>
                </a:tc>
                <a:tc>
                  <a:txBody>
                    <a:bodyPr/>
                    <a:lstStyle/>
                    <a:p>
                      <a:pPr algn="ctr" fontAlgn="ctr"/>
                      <a:r>
                        <a:rPr lang="en-CA" sz="1200" b="0" i="0" u="none" strike="noStrike" dirty="0">
                          <a:solidFill>
                            <a:srgbClr val="000000"/>
                          </a:solidFill>
                          <a:effectLst/>
                          <a:latin typeface="Aptos Narrow" panose="020B0004020202020204" pitchFamily="34" charset="0"/>
                        </a:rPr>
                        <a:t>25563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ADB0"/>
                    </a:solidFill>
                  </a:tcPr>
                </a:tc>
                <a:tc>
                  <a:txBody>
                    <a:bodyPr/>
                    <a:lstStyle/>
                    <a:p>
                      <a:pPr algn="ctr" fontAlgn="ctr"/>
                      <a:r>
                        <a:rPr lang="en-CA" sz="1200" b="0" i="0" u="none" strike="noStrike" dirty="0">
                          <a:solidFill>
                            <a:srgbClr val="000000"/>
                          </a:solidFill>
                          <a:effectLst/>
                          <a:latin typeface="Aptos Narrow" panose="020B0004020202020204" pitchFamily="34" charset="0"/>
                        </a:rPr>
                        <a:t>205000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ADB0"/>
                    </a:solidFill>
                  </a:tcPr>
                </a:tc>
                <a:tc>
                  <a:txBody>
                    <a:bodyPr/>
                    <a:lstStyle/>
                    <a:p>
                      <a:pPr algn="ctr" fontAlgn="ctr"/>
                      <a:r>
                        <a:rPr lang="en-CA" sz="1200" b="0" i="0" u="none" strike="noStrike" dirty="0">
                          <a:solidFill>
                            <a:srgbClr val="000000"/>
                          </a:solidFill>
                          <a:effectLst/>
                          <a:latin typeface="Aptos Narrow" panose="020B0004020202020204" pitchFamily="34" charset="0"/>
                        </a:rPr>
                        <a:t>-14.297124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ADB0"/>
                    </a:solidFill>
                  </a:tcPr>
                </a:tc>
                <a:tc>
                  <a:txBody>
                    <a:bodyPr/>
                    <a:lstStyle/>
                    <a:p>
                      <a:pPr algn="ctr" fontAlgn="ctr"/>
                      <a:r>
                        <a:rPr lang="en-CA" sz="1200" b="0" i="0" u="none" strike="noStrike" dirty="0">
                          <a:solidFill>
                            <a:srgbClr val="000000"/>
                          </a:solidFill>
                          <a:effectLst/>
                          <a:latin typeface="Aptos Narrow" panose="020B0004020202020204" pitchFamily="34" charset="0"/>
                        </a:rPr>
                        <a:t>-170.71315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ADB0"/>
                    </a:solidFill>
                  </a:tcPr>
                </a:tc>
                <a:extLst>
                  <a:ext uri="{0D108BD9-81ED-4DB2-BD59-A6C34878D82A}">
                    <a16:rowId xmlns:a16="http://schemas.microsoft.com/office/drawing/2014/main" val="1184224469"/>
                  </a:ext>
                </a:extLst>
              </a:tr>
              <a:tr h="263156">
                <a:tc>
                  <a:txBody>
                    <a:bodyPr/>
                    <a:lstStyle/>
                    <a:p>
                      <a:pPr algn="ctr" fontAlgn="ctr"/>
                      <a:r>
                        <a:rPr lang="en-CA" sz="1200" b="0" i="0" u="none" strike="noStrike">
                          <a:solidFill>
                            <a:srgbClr val="000000"/>
                          </a:solidFill>
                          <a:effectLst/>
                          <a:latin typeface="Aptos Narrow" panose="020B0004020202020204" pitchFamily="34" charset="0"/>
                        </a:rPr>
                        <a:t>Angola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ADB0"/>
                    </a:solidFill>
                  </a:tcPr>
                </a:tc>
                <a:tc>
                  <a:txBody>
                    <a:bodyPr/>
                    <a:lstStyle/>
                    <a:p>
                      <a:pPr algn="ctr" fontAlgn="ctr"/>
                      <a:r>
                        <a:rPr lang="en-CA" sz="1200" b="0" i="0" u="none" strike="noStrike" dirty="0">
                          <a:solidFill>
                            <a:srgbClr val="000000"/>
                          </a:solidFill>
                          <a:effectLst/>
                          <a:latin typeface="Aptos Narrow" panose="020B0004020202020204" pitchFamily="34" charset="0"/>
                        </a:rPr>
                        <a:t>6222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ADB0"/>
                    </a:solidFill>
                  </a:tcPr>
                </a:tc>
                <a:tc>
                  <a:txBody>
                    <a:bodyPr/>
                    <a:lstStyle/>
                    <a:p>
                      <a:pPr algn="ctr" fontAlgn="ctr"/>
                      <a:r>
                        <a:rPr lang="en-CA" sz="1200" b="0" i="0" u="none" strike="noStrike" dirty="0">
                          <a:solidFill>
                            <a:srgbClr val="000000"/>
                          </a:solidFill>
                          <a:effectLst/>
                          <a:latin typeface="Aptos Narrow" panose="020B0004020202020204" pitchFamily="34" charset="0"/>
                        </a:rPr>
                        <a:t>7303362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ADB0"/>
                    </a:solidFill>
                  </a:tcPr>
                </a:tc>
                <a:tc>
                  <a:txBody>
                    <a:bodyPr/>
                    <a:lstStyle/>
                    <a:p>
                      <a:pPr algn="ctr" fontAlgn="ctr"/>
                      <a:r>
                        <a:rPr lang="en-CA" sz="1200" b="0" i="0" u="none" strike="noStrike" dirty="0">
                          <a:solidFill>
                            <a:srgbClr val="000000"/>
                          </a:solidFill>
                          <a:effectLst/>
                          <a:latin typeface="Aptos Narrow" panose="020B0004020202020204" pitchFamily="34" charset="0"/>
                        </a:rPr>
                        <a:t>12000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ADB0"/>
                    </a:solidFill>
                  </a:tcPr>
                </a:tc>
                <a:tc>
                  <a:txBody>
                    <a:bodyPr/>
                    <a:lstStyle/>
                    <a:p>
                      <a:pPr algn="ctr" fontAlgn="ctr"/>
                      <a:r>
                        <a:rPr lang="en-CA" sz="1200" b="0" i="0" u="none" strike="noStrike" dirty="0">
                          <a:solidFill>
                            <a:srgbClr val="000000"/>
                          </a:solidFill>
                          <a:effectLst/>
                          <a:latin typeface="Aptos Narrow" panose="020B0004020202020204" pitchFamily="34" charset="0"/>
                        </a:rPr>
                        <a:t>-11.877577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ADB0"/>
                    </a:solidFill>
                  </a:tcPr>
                </a:tc>
                <a:tc>
                  <a:txBody>
                    <a:bodyPr/>
                    <a:lstStyle/>
                    <a:p>
                      <a:pPr algn="ctr" fontAlgn="ctr"/>
                      <a:r>
                        <a:rPr lang="en-CA" sz="1200" b="0" i="0" u="none" strike="noStrike" dirty="0">
                          <a:solidFill>
                            <a:srgbClr val="000000"/>
                          </a:solidFill>
                          <a:effectLst/>
                          <a:latin typeface="Aptos Narrow" panose="020B0004020202020204" pitchFamily="34" charset="0"/>
                        </a:rPr>
                        <a:t>17.5691241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ADB0"/>
                    </a:solidFill>
                  </a:tcPr>
                </a:tc>
                <a:extLst>
                  <a:ext uri="{0D108BD9-81ED-4DB2-BD59-A6C34878D82A}">
                    <a16:rowId xmlns:a16="http://schemas.microsoft.com/office/drawing/2014/main" val="3178314791"/>
                  </a:ext>
                </a:extLst>
              </a:tr>
            </a:tbl>
          </a:graphicData>
        </a:graphic>
      </p:graphicFrame>
      <p:sp>
        <p:nvSpPr>
          <p:cNvPr id="5" name="Slide Number Placeholder 4">
            <a:extLst>
              <a:ext uri="{FF2B5EF4-FFF2-40B4-BE49-F238E27FC236}">
                <a16:creationId xmlns:a16="http://schemas.microsoft.com/office/drawing/2014/main" id="{E59BC277-6515-B325-74D6-C8460AF030FC}"/>
              </a:ext>
            </a:extLst>
          </p:cNvPr>
          <p:cNvSpPr>
            <a:spLocks noGrp="1"/>
          </p:cNvSpPr>
          <p:nvPr>
            <p:ph type="sldNum" sz="quarter" idx="12"/>
          </p:nvPr>
        </p:nvSpPr>
        <p:spPr>
          <a:xfrm>
            <a:off x="8533598" y="6292490"/>
            <a:ext cx="2743200" cy="365125"/>
          </a:xfrm>
        </p:spPr>
        <p:txBody>
          <a:bodyPr/>
          <a:lstStyle/>
          <a:p>
            <a:fld id="{A7CD31F4-64FA-4BA0-9498-67783267A8C8}" type="slidenum">
              <a:rPr lang="en-US" sz="2400" b="1" smtClean="0">
                <a:solidFill>
                  <a:schemeClr val="tx1"/>
                </a:solidFill>
              </a:rPr>
              <a:t>13</a:t>
            </a:fld>
            <a:endParaRPr lang="en-US" sz="2400" b="1" dirty="0">
              <a:solidFill>
                <a:schemeClr val="tx1"/>
              </a:solidFill>
            </a:endParaRPr>
          </a:p>
        </p:txBody>
      </p:sp>
      <p:sp>
        <p:nvSpPr>
          <p:cNvPr id="8" name="TextBox 7">
            <a:extLst>
              <a:ext uri="{FF2B5EF4-FFF2-40B4-BE49-F238E27FC236}">
                <a16:creationId xmlns:a16="http://schemas.microsoft.com/office/drawing/2014/main" id="{CF03A8E6-757F-75A8-A270-9257D88DBD32}"/>
              </a:ext>
            </a:extLst>
          </p:cNvPr>
          <p:cNvSpPr txBox="1"/>
          <p:nvPr/>
        </p:nvSpPr>
        <p:spPr>
          <a:xfrm>
            <a:off x="7046628" y="2589197"/>
            <a:ext cx="4307172" cy="2862322"/>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There is no correlation between total deaths and total damages as shown in evaluation of  human impact and economic impact. </a:t>
            </a:r>
          </a:p>
          <a:p>
            <a:pPr algn="just"/>
            <a:endParaRPr lang="en-US"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CA" b="0" i="0" dirty="0">
                <a:solidFill>
                  <a:srgbClr val="1D1C1D"/>
                </a:solidFill>
                <a:effectLst/>
                <a:latin typeface="Arial" panose="020B0604020202020204" pitchFamily="34" charset="0"/>
                <a:cs typeface="Arial" panose="020B0604020202020204" pitchFamily="34" charset="0"/>
              </a:rPr>
              <a:t>Over these years, </a:t>
            </a:r>
            <a:r>
              <a:rPr lang="en-CA" b="1" i="0" dirty="0">
                <a:solidFill>
                  <a:srgbClr val="1D1C1D"/>
                </a:solidFill>
                <a:effectLst/>
                <a:latin typeface="Arial" panose="020B0604020202020204" pitchFamily="34" charset="0"/>
                <a:cs typeface="Arial" panose="020B0604020202020204" pitchFamily="34" charset="0"/>
              </a:rPr>
              <a:t>storms</a:t>
            </a:r>
            <a:r>
              <a:rPr lang="en-CA" b="0" i="0" dirty="0">
                <a:solidFill>
                  <a:srgbClr val="1D1C1D"/>
                </a:solidFill>
                <a:effectLst/>
                <a:latin typeface="Arial" panose="020B0604020202020204" pitchFamily="34" charset="0"/>
                <a:cs typeface="Arial" panose="020B0604020202020204" pitchFamily="34" charset="0"/>
              </a:rPr>
              <a:t> have been the most financially destructive disasters, while </a:t>
            </a:r>
            <a:r>
              <a:rPr lang="en-CA" b="1" i="0" dirty="0">
                <a:solidFill>
                  <a:srgbClr val="1D1C1D"/>
                </a:solidFill>
                <a:effectLst/>
                <a:latin typeface="Arial" panose="020B0604020202020204" pitchFamily="34" charset="0"/>
                <a:cs typeface="Arial" panose="020B0604020202020204" pitchFamily="34" charset="0"/>
              </a:rPr>
              <a:t>floods</a:t>
            </a:r>
            <a:r>
              <a:rPr lang="en-CA" b="0" i="0" dirty="0">
                <a:solidFill>
                  <a:srgbClr val="1D1C1D"/>
                </a:solidFill>
                <a:effectLst/>
                <a:latin typeface="Arial" panose="020B0604020202020204" pitchFamily="34" charset="0"/>
                <a:cs typeface="Arial" panose="020B0604020202020204" pitchFamily="34" charset="0"/>
              </a:rPr>
              <a:t> have caused the most loss of human life.</a:t>
            </a:r>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882386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881A1-B394-CA3B-9D84-909CFDF0D6F4}"/>
              </a:ext>
            </a:extLst>
          </p:cNvPr>
          <p:cNvSpPr>
            <a:spLocks noGrp="1"/>
          </p:cNvSpPr>
          <p:nvPr>
            <p:ph type="title"/>
          </p:nvPr>
        </p:nvSpPr>
        <p:spPr/>
        <p:txBody>
          <a:bodyPr/>
          <a:lstStyle/>
          <a:p>
            <a:r>
              <a:rPr lang="en-US" dirty="0"/>
              <a:t>Conclusion</a:t>
            </a:r>
          </a:p>
        </p:txBody>
      </p:sp>
      <p:pic>
        <p:nvPicPr>
          <p:cNvPr id="5" name="Content Placeholder 4" descr="A hand holding a planet&#10;&#10;Description automatically generated">
            <a:extLst>
              <a:ext uri="{FF2B5EF4-FFF2-40B4-BE49-F238E27FC236}">
                <a16:creationId xmlns:a16="http://schemas.microsoft.com/office/drawing/2014/main" id="{130735C5-FA55-FE4E-2812-912D853B39F2}"/>
              </a:ext>
            </a:extLst>
          </p:cNvPr>
          <p:cNvPicPr>
            <a:picLocks noGrp="1" noChangeAspect="1"/>
          </p:cNvPicPr>
          <p:nvPr>
            <p:ph idx="1"/>
          </p:nvPr>
        </p:nvPicPr>
        <p:blipFill rotWithShape="1">
          <a:blip r:embed="rId3"/>
          <a:srcRect l="17804" r="16412"/>
          <a:stretch/>
        </p:blipFill>
        <p:spPr>
          <a:xfrm>
            <a:off x="7792854" y="269875"/>
            <a:ext cx="3695700" cy="3159125"/>
          </a:xfrm>
        </p:spPr>
      </p:pic>
      <p:sp>
        <p:nvSpPr>
          <p:cNvPr id="4" name="TextBox 3">
            <a:extLst>
              <a:ext uri="{FF2B5EF4-FFF2-40B4-BE49-F238E27FC236}">
                <a16:creationId xmlns:a16="http://schemas.microsoft.com/office/drawing/2014/main" id="{94CD81A0-F3FC-BD54-48C3-98D44A419AB3}"/>
              </a:ext>
            </a:extLst>
          </p:cNvPr>
          <p:cNvSpPr txBox="1"/>
          <p:nvPr/>
        </p:nvSpPr>
        <p:spPr>
          <a:xfrm>
            <a:off x="441960" y="2451021"/>
            <a:ext cx="7028848" cy="2862322"/>
          </a:xfrm>
          <a:prstGeom prst="rect">
            <a:avLst/>
          </a:prstGeom>
          <a:noFill/>
        </p:spPr>
        <p:txBody>
          <a:bodyPr wrap="square">
            <a:spAutoFit/>
          </a:bodyPr>
          <a:lstStyle/>
          <a:p>
            <a:pPr algn="just">
              <a:buFont typeface="+mj-lt"/>
              <a:buAutoNum type="arabicPeriod"/>
            </a:pPr>
            <a:r>
              <a:rPr lang="en-CA" b="1" i="0" u="none" strike="noStrike" dirty="0">
                <a:solidFill>
                  <a:srgbClr val="0070C0"/>
                </a:solidFill>
                <a:effectLst/>
                <a:latin typeface="-apple-system"/>
              </a:rPr>
              <a:t>Increasing Frequency:</a:t>
            </a:r>
            <a:r>
              <a:rPr lang="en-CA" b="0" i="0" u="none" strike="noStrike" dirty="0">
                <a:solidFill>
                  <a:srgbClr val="0070C0"/>
                </a:solidFill>
                <a:effectLst/>
                <a:latin typeface="-apple-system"/>
              </a:rPr>
              <a:t> </a:t>
            </a:r>
            <a:r>
              <a:rPr lang="en-CA" b="0" i="0" u="none" strike="noStrike" dirty="0">
                <a:solidFill>
                  <a:srgbClr val="1F2328"/>
                </a:solidFill>
                <a:effectLst/>
                <a:latin typeface="-apple-system"/>
              </a:rPr>
              <a:t>There has been an observable increase in the frequency of disasters over the years.</a:t>
            </a:r>
          </a:p>
          <a:p>
            <a:pPr algn="just">
              <a:buFont typeface="+mj-lt"/>
              <a:buAutoNum type="arabicPeriod"/>
            </a:pPr>
            <a:r>
              <a:rPr lang="en-CA" b="1" i="0" u="none" strike="noStrike" dirty="0">
                <a:solidFill>
                  <a:srgbClr val="0070C0"/>
                </a:solidFill>
                <a:effectLst/>
                <a:latin typeface="-apple-system"/>
              </a:rPr>
              <a:t>Predominant Disaster Types:</a:t>
            </a:r>
            <a:r>
              <a:rPr lang="en-CA" b="0" i="0" u="none" strike="noStrike" dirty="0">
                <a:solidFill>
                  <a:srgbClr val="0070C0"/>
                </a:solidFill>
                <a:effectLst/>
                <a:latin typeface="-apple-system"/>
              </a:rPr>
              <a:t> </a:t>
            </a:r>
            <a:r>
              <a:rPr lang="en-CA" b="0" i="0" u="none" strike="noStrike" dirty="0">
                <a:solidFill>
                  <a:srgbClr val="1F2328"/>
                </a:solidFill>
                <a:effectLst/>
                <a:latin typeface="-apple-system"/>
              </a:rPr>
              <a:t>Storms and floods are the most frequent types of disasters. </a:t>
            </a:r>
          </a:p>
          <a:p>
            <a:pPr algn="just">
              <a:buFont typeface="+mj-lt"/>
              <a:buAutoNum type="arabicPeriod"/>
            </a:pPr>
            <a:r>
              <a:rPr lang="en-CA" b="1" i="0" u="none" strike="noStrike" dirty="0">
                <a:solidFill>
                  <a:srgbClr val="0070C0"/>
                </a:solidFill>
                <a:effectLst/>
                <a:latin typeface="-apple-system"/>
              </a:rPr>
              <a:t>Significant Impact:</a:t>
            </a:r>
            <a:r>
              <a:rPr lang="en-CA" b="0" i="0" u="none" strike="noStrike" dirty="0">
                <a:solidFill>
                  <a:srgbClr val="0070C0"/>
                </a:solidFill>
                <a:effectLst/>
                <a:latin typeface="-apple-system"/>
              </a:rPr>
              <a:t> </a:t>
            </a:r>
            <a:r>
              <a:rPr lang="en-CA" b="0" i="0" u="none" strike="noStrike" dirty="0">
                <a:solidFill>
                  <a:srgbClr val="1F2328"/>
                </a:solidFill>
                <a:effectLst/>
                <a:latin typeface="-apple-system"/>
              </a:rPr>
              <a:t>The economic damages from natural disasters are substantial, often running into billions of dollars, highlighting the need for robust economic safeguards and recovery plans.</a:t>
            </a:r>
          </a:p>
          <a:p>
            <a:pPr algn="just">
              <a:buFont typeface="+mj-lt"/>
              <a:buAutoNum type="arabicPeriod"/>
            </a:pPr>
            <a:r>
              <a:rPr lang="en-CA" b="1" i="0" u="none" strike="noStrike" dirty="0">
                <a:solidFill>
                  <a:srgbClr val="0070C0"/>
                </a:solidFill>
                <a:effectLst/>
                <a:latin typeface="-apple-system"/>
              </a:rPr>
              <a:t>Geographical Hotspots:</a:t>
            </a:r>
            <a:r>
              <a:rPr lang="en-CA" b="0" i="0" u="none" strike="noStrike" dirty="0">
                <a:solidFill>
                  <a:srgbClr val="0070C0"/>
                </a:solidFill>
                <a:effectLst/>
                <a:latin typeface="-apple-system"/>
              </a:rPr>
              <a:t> </a:t>
            </a:r>
            <a:r>
              <a:rPr lang="en-CA" b="0" i="0" u="none" strike="noStrike" dirty="0">
                <a:solidFill>
                  <a:srgbClr val="000000"/>
                </a:solidFill>
                <a:effectLst/>
                <a:latin typeface="-webkit-standard"/>
              </a:rPr>
              <a:t>Tailored disaster management plans are important because some areas are more prone to specific disasters than others.</a:t>
            </a:r>
            <a:endParaRPr lang="en-CA" b="0" i="0" u="none" strike="noStrike" dirty="0">
              <a:solidFill>
                <a:srgbClr val="1F2328"/>
              </a:solidFill>
              <a:effectLst/>
              <a:latin typeface="-apple-system"/>
            </a:endParaRPr>
          </a:p>
        </p:txBody>
      </p:sp>
      <p:sp>
        <p:nvSpPr>
          <p:cNvPr id="6" name="Slide Number Placeholder 5">
            <a:extLst>
              <a:ext uri="{FF2B5EF4-FFF2-40B4-BE49-F238E27FC236}">
                <a16:creationId xmlns:a16="http://schemas.microsoft.com/office/drawing/2014/main" id="{A12EA9A0-BD6D-4FB8-A9AF-B1A91002B49C}"/>
              </a:ext>
            </a:extLst>
          </p:cNvPr>
          <p:cNvSpPr>
            <a:spLocks noGrp="1"/>
          </p:cNvSpPr>
          <p:nvPr>
            <p:ph type="sldNum" sz="quarter" idx="12"/>
          </p:nvPr>
        </p:nvSpPr>
        <p:spPr/>
        <p:txBody>
          <a:bodyPr/>
          <a:lstStyle/>
          <a:p>
            <a:fld id="{A7CD31F4-64FA-4BA0-9498-67783267A8C8}" type="slidenum">
              <a:rPr lang="en-US" smtClean="0"/>
              <a:t>14</a:t>
            </a:fld>
            <a:endParaRPr lang="en-US"/>
          </a:p>
        </p:txBody>
      </p:sp>
    </p:spTree>
    <p:extLst>
      <p:ext uri="{BB962C8B-B14F-4D97-AF65-F5344CB8AC3E}">
        <p14:creationId xmlns:p14="http://schemas.microsoft.com/office/powerpoint/2010/main" val="409548925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881A1-B394-CA3B-9D84-909CFDF0D6F4}"/>
              </a:ext>
            </a:extLst>
          </p:cNvPr>
          <p:cNvSpPr>
            <a:spLocks noGrp="1"/>
          </p:cNvSpPr>
          <p:nvPr>
            <p:ph type="title"/>
          </p:nvPr>
        </p:nvSpPr>
        <p:spPr/>
        <p:txBody>
          <a:bodyPr/>
          <a:lstStyle/>
          <a:p>
            <a:r>
              <a:rPr lang="en-US" dirty="0"/>
              <a:t>Future…</a:t>
            </a:r>
          </a:p>
        </p:txBody>
      </p:sp>
      <p:sp>
        <p:nvSpPr>
          <p:cNvPr id="6" name="Slide Number Placeholder 5">
            <a:extLst>
              <a:ext uri="{FF2B5EF4-FFF2-40B4-BE49-F238E27FC236}">
                <a16:creationId xmlns:a16="http://schemas.microsoft.com/office/drawing/2014/main" id="{A12EA9A0-BD6D-4FB8-A9AF-B1A91002B49C}"/>
              </a:ext>
            </a:extLst>
          </p:cNvPr>
          <p:cNvSpPr>
            <a:spLocks noGrp="1"/>
          </p:cNvSpPr>
          <p:nvPr>
            <p:ph type="sldNum" sz="quarter" idx="12"/>
          </p:nvPr>
        </p:nvSpPr>
        <p:spPr/>
        <p:txBody>
          <a:bodyPr/>
          <a:lstStyle/>
          <a:p>
            <a:fld id="{A7CD31F4-64FA-4BA0-9498-67783267A8C8}" type="slidenum">
              <a:rPr lang="en-US" smtClean="0"/>
              <a:t>15</a:t>
            </a:fld>
            <a:endParaRPr lang="en-US"/>
          </a:p>
        </p:txBody>
      </p:sp>
      <p:pic>
        <p:nvPicPr>
          <p:cNvPr id="7" name="Picture 6" descr="A cartoon characters on a podium&#10;&#10;Description automatically generated">
            <a:extLst>
              <a:ext uri="{FF2B5EF4-FFF2-40B4-BE49-F238E27FC236}">
                <a16:creationId xmlns:a16="http://schemas.microsoft.com/office/drawing/2014/main" id="{F716CE63-7974-C3EA-3A38-DE191DB9B3E3}"/>
              </a:ext>
            </a:extLst>
          </p:cNvPr>
          <p:cNvPicPr>
            <a:picLocks noChangeAspect="1"/>
          </p:cNvPicPr>
          <p:nvPr/>
        </p:nvPicPr>
        <p:blipFill rotWithShape="1">
          <a:blip r:embed="rId3"/>
          <a:srcRect l="4421"/>
          <a:stretch/>
        </p:blipFill>
        <p:spPr>
          <a:xfrm>
            <a:off x="7190070" y="365125"/>
            <a:ext cx="4292867" cy="3368577"/>
          </a:xfrm>
          <a:prstGeom prst="rect">
            <a:avLst/>
          </a:prstGeom>
        </p:spPr>
      </p:pic>
      <p:sp>
        <p:nvSpPr>
          <p:cNvPr id="9" name="TextBox 8">
            <a:extLst>
              <a:ext uri="{FF2B5EF4-FFF2-40B4-BE49-F238E27FC236}">
                <a16:creationId xmlns:a16="http://schemas.microsoft.com/office/drawing/2014/main" id="{728B97AD-7E0F-538B-A75D-C34020C43CC3}"/>
              </a:ext>
            </a:extLst>
          </p:cNvPr>
          <p:cNvSpPr txBox="1"/>
          <p:nvPr/>
        </p:nvSpPr>
        <p:spPr>
          <a:xfrm>
            <a:off x="838200" y="2171332"/>
            <a:ext cx="5639602" cy="923330"/>
          </a:xfrm>
          <a:prstGeom prst="rect">
            <a:avLst/>
          </a:prstGeom>
          <a:noFill/>
        </p:spPr>
        <p:txBody>
          <a:bodyPr wrap="square">
            <a:spAutoFit/>
          </a:bodyPr>
          <a:lstStyle/>
          <a:p>
            <a:pPr algn="just"/>
            <a:r>
              <a:rPr lang="en-CA" dirty="0">
                <a:solidFill>
                  <a:srgbClr val="1F2328"/>
                </a:solidFill>
                <a:highlight>
                  <a:srgbClr val="FFFFFF"/>
                </a:highlight>
                <a:latin typeface="-apple-system"/>
              </a:rPr>
              <a:t>T</a:t>
            </a:r>
            <a:r>
              <a:rPr lang="en-CA" b="0" i="0" u="none" strike="noStrike" dirty="0">
                <a:solidFill>
                  <a:srgbClr val="1F2328"/>
                </a:solidFill>
                <a:effectLst/>
                <a:highlight>
                  <a:srgbClr val="FFFFFF"/>
                </a:highlight>
                <a:latin typeface="-apple-system"/>
              </a:rPr>
              <a:t>he period after 2021 has been marked by unprecedented global challenges, including the COVID-19 pandemic, which compounded the impact of other disasters. </a:t>
            </a:r>
            <a:endParaRPr lang="en-US" dirty="0"/>
          </a:p>
        </p:txBody>
      </p:sp>
    </p:spTree>
    <p:extLst>
      <p:ext uri="{BB962C8B-B14F-4D97-AF65-F5344CB8AC3E}">
        <p14:creationId xmlns:p14="http://schemas.microsoft.com/office/powerpoint/2010/main" val="40255101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A67DD-3412-DF24-DC7C-132E14534459}"/>
              </a:ext>
            </a:extLst>
          </p:cNvPr>
          <p:cNvSpPr>
            <a:spLocks noGrp="1"/>
          </p:cNvSpPr>
          <p:nvPr>
            <p:ph type="title"/>
          </p:nvPr>
        </p:nvSpPr>
        <p:spPr>
          <a:xfrm>
            <a:off x="4659429" y="278498"/>
            <a:ext cx="10515600" cy="1325563"/>
          </a:xfrm>
        </p:spPr>
        <p:txBody>
          <a:bodyPr/>
          <a:lstStyle/>
          <a:p>
            <a:r>
              <a:rPr lang="en-US" dirty="0"/>
              <a:t>Any Question?</a:t>
            </a:r>
          </a:p>
        </p:txBody>
      </p:sp>
      <p:pic>
        <p:nvPicPr>
          <p:cNvPr id="5" name="Picture 4" descr="A collage of a person's face&#10;&#10;Description automatically generated">
            <a:extLst>
              <a:ext uri="{FF2B5EF4-FFF2-40B4-BE49-F238E27FC236}">
                <a16:creationId xmlns:a16="http://schemas.microsoft.com/office/drawing/2014/main" id="{267159DD-D6AE-38A1-6304-7C6843159444}"/>
              </a:ext>
            </a:extLst>
          </p:cNvPr>
          <p:cNvPicPr>
            <a:picLocks noChangeAspect="1"/>
          </p:cNvPicPr>
          <p:nvPr/>
        </p:nvPicPr>
        <p:blipFill>
          <a:blip r:embed="rId2"/>
          <a:stretch>
            <a:fillRect/>
          </a:stretch>
        </p:blipFill>
        <p:spPr>
          <a:xfrm>
            <a:off x="2294284" y="2019467"/>
            <a:ext cx="7772400" cy="4473408"/>
          </a:xfrm>
          <a:prstGeom prst="rect">
            <a:avLst/>
          </a:prstGeom>
        </p:spPr>
      </p:pic>
      <p:sp>
        <p:nvSpPr>
          <p:cNvPr id="6" name="Slide Number Placeholder 5">
            <a:extLst>
              <a:ext uri="{FF2B5EF4-FFF2-40B4-BE49-F238E27FC236}">
                <a16:creationId xmlns:a16="http://schemas.microsoft.com/office/drawing/2014/main" id="{67640354-726B-74DA-E48B-408E8A6DEB3C}"/>
              </a:ext>
            </a:extLst>
          </p:cNvPr>
          <p:cNvSpPr>
            <a:spLocks noGrp="1"/>
          </p:cNvSpPr>
          <p:nvPr>
            <p:ph type="sldNum" sz="quarter" idx="12"/>
          </p:nvPr>
        </p:nvSpPr>
        <p:spPr/>
        <p:txBody>
          <a:bodyPr/>
          <a:lstStyle/>
          <a:p>
            <a:fld id="{A7CD31F4-64FA-4BA0-9498-67783267A8C8}" type="slidenum">
              <a:rPr lang="en-US" smtClean="0"/>
              <a:t>16</a:t>
            </a:fld>
            <a:endParaRPr lang="en-US"/>
          </a:p>
        </p:txBody>
      </p:sp>
    </p:spTree>
    <p:extLst>
      <p:ext uri="{BB962C8B-B14F-4D97-AF65-F5344CB8AC3E}">
        <p14:creationId xmlns:p14="http://schemas.microsoft.com/office/powerpoint/2010/main" val="416747853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94842B0-684D-44CC-B4BC-D13331CFD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A68CBC-96F0-EF60-5A41-FB77D0498467}"/>
              </a:ext>
            </a:extLst>
          </p:cNvPr>
          <p:cNvSpPr>
            <a:spLocks noGrp="1"/>
          </p:cNvSpPr>
          <p:nvPr>
            <p:ph type="title"/>
          </p:nvPr>
        </p:nvSpPr>
        <p:spPr>
          <a:xfrm>
            <a:off x="640080" y="329184"/>
            <a:ext cx="6894576" cy="1783080"/>
          </a:xfrm>
        </p:spPr>
        <p:txBody>
          <a:bodyPr vert="horz" lIns="91440" tIns="45720" rIns="91440" bIns="45720" rtlCol="0" anchor="b">
            <a:normAutofit/>
          </a:bodyPr>
          <a:lstStyle/>
          <a:p>
            <a:r>
              <a:rPr lang="en-US" sz="7200" dirty="0"/>
              <a:t>Introduction</a:t>
            </a:r>
          </a:p>
        </p:txBody>
      </p:sp>
      <p:sp>
        <p:nvSpPr>
          <p:cNvPr id="15" name="sketchy rul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7F97BA"/>
          </a:solidFill>
          <a:ln w="38100" cap="rnd">
            <a:solidFill>
              <a:srgbClr val="7F97BA"/>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0453712-1232-4DD4-3D65-576892B1A17A}"/>
              </a:ext>
            </a:extLst>
          </p:cNvPr>
          <p:cNvSpPr txBox="1"/>
          <p:nvPr/>
        </p:nvSpPr>
        <p:spPr>
          <a:xfrm>
            <a:off x="640080" y="2706624"/>
            <a:ext cx="7416265" cy="3483864"/>
          </a:xfrm>
          <a:prstGeom prst="rect">
            <a:avLst/>
          </a:prstGeom>
        </p:spPr>
        <p:txBody>
          <a:bodyPr vert="horz" lIns="91440" tIns="45720" rIns="91440" bIns="45720" rtlCol="0">
            <a:normAutofit/>
          </a:bodyPr>
          <a:lstStyle/>
          <a:p>
            <a:pPr>
              <a:lnSpc>
                <a:spcPct val="110000"/>
              </a:lnSpc>
              <a:spcAft>
                <a:spcPts val="600"/>
              </a:spcAft>
            </a:pPr>
            <a:r>
              <a:rPr lang="en-CA" b="0" i="0" dirty="0">
                <a:effectLst/>
                <a:latin typeface="Arial" panose="020B0604020202020204" pitchFamily="34" charset="0"/>
              </a:rPr>
              <a:t>This project aims to provide valuable insights into the impacts of natural disasters and inform strategies to better prepare for and mitigate future events. </a:t>
            </a:r>
            <a:endParaRPr lang="en-US" dirty="0">
              <a:latin typeface="Arial" panose="020B0604020202020204" pitchFamily="34" charset="0"/>
              <a:cs typeface="Arial" panose="020B0604020202020204" pitchFamily="34" charset="0"/>
            </a:endParaRPr>
          </a:p>
        </p:txBody>
      </p:sp>
      <p:pic>
        <p:nvPicPr>
          <p:cNvPr id="10" name="Picture 9" descr="Orange and blue numbers and graphs">
            <a:extLst>
              <a:ext uri="{FF2B5EF4-FFF2-40B4-BE49-F238E27FC236}">
                <a16:creationId xmlns:a16="http://schemas.microsoft.com/office/drawing/2014/main" id="{FF547CA3-B374-D430-682A-B90DB935723B}"/>
              </a:ext>
            </a:extLst>
          </p:cNvPr>
          <p:cNvPicPr>
            <a:picLocks noChangeAspect="1"/>
          </p:cNvPicPr>
          <p:nvPr/>
        </p:nvPicPr>
        <p:blipFill>
          <a:blip r:embed="rId3"/>
          <a:srcRect l="15698" r="25150" b="-2"/>
          <a:stretch/>
        </p:blipFill>
        <p:spPr>
          <a:xfrm>
            <a:off x="8156454" y="-5"/>
            <a:ext cx="4035547" cy="4178808"/>
          </a:xfrm>
          <a:custGeom>
            <a:avLst/>
            <a:gdLst/>
            <a:ahLst/>
            <a:cxnLst/>
            <a:rect l="l" t="t" r="r" b="b"/>
            <a:pathLst>
              <a:path w="4035547" h="4178808">
                <a:moveTo>
                  <a:pt x="14988" y="0"/>
                </a:moveTo>
                <a:lnTo>
                  <a:pt x="4035547" y="0"/>
                </a:lnTo>
                <a:lnTo>
                  <a:pt x="4035547" y="4161794"/>
                </a:lnTo>
                <a:lnTo>
                  <a:pt x="3918602" y="4164199"/>
                </a:lnTo>
                <a:cubicBezTo>
                  <a:pt x="3673497" y="4178956"/>
                  <a:pt x="3428120" y="4172295"/>
                  <a:pt x="3183014" y="4175560"/>
                </a:cubicBezTo>
                <a:cubicBezTo>
                  <a:pt x="2855121" y="4180001"/>
                  <a:pt x="2527499" y="4168639"/>
                  <a:pt x="2199742" y="4167595"/>
                </a:cubicBezTo>
                <a:cubicBezTo>
                  <a:pt x="2132562" y="4167334"/>
                  <a:pt x="2065110" y="4170729"/>
                  <a:pt x="1998202" y="4175952"/>
                </a:cubicBezTo>
                <a:cubicBezTo>
                  <a:pt x="1905507" y="4183005"/>
                  <a:pt x="1814033" y="4174124"/>
                  <a:pt x="1722153" y="4165766"/>
                </a:cubicBezTo>
                <a:cubicBezTo>
                  <a:pt x="1611407" y="4155711"/>
                  <a:pt x="1500933" y="4164591"/>
                  <a:pt x="1390867" y="4176214"/>
                </a:cubicBezTo>
                <a:lnTo>
                  <a:pt x="1348076" y="4178808"/>
                </a:lnTo>
                <a:lnTo>
                  <a:pt x="597587" y="4178808"/>
                </a:lnTo>
                <a:lnTo>
                  <a:pt x="507890" y="4175773"/>
                </a:lnTo>
                <a:cubicBezTo>
                  <a:pt x="403218" y="4174810"/>
                  <a:pt x="298546" y="4175691"/>
                  <a:pt x="193840" y="4176214"/>
                </a:cubicBezTo>
                <a:lnTo>
                  <a:pt x="2757" y="4175742"/>
                </a:lnTo>
                <a:lnTo>
                  <a:pt x="2810" y="4034870"/>
                </a:lnTo>
                <a:cubicBezTo>
                  <a:pt x="5629" y="3979851"/>
                  <a:pt x="10539" y="3924896"/>
                  <a:pt x="15416" y="3870068"/>
                </a:cubicBezTo>
                <a:cubicBezTo>
                  <a:pt x="23018" y="3799731"/>
                  <a:pt x="25045" y="3728899"/>
                  <a:pt x="21498" y="3658244"/>
                </a:cubicBezTo>
                <a:cubicBezTo>
                  <a:pt x="17063" y="3602147"/>
                  <a:pt x="10095" y="3546050"/>
                  <a:pt x="8828" y="3489953"/>
                </a:cubicBezTo>
                <a:cubicBezTo>
                  <a:pt x="6548" y="3389688"/>
                  <a:pt x="7434" y="3289424"/>
                  <a:pt x="13262" y="3189160"/>
                </a:cubicBezTo>
                <a:cubicBezTo>
                  <a:pt x="16176" y="3138901"/>
                  <a:pt x="20864" y="3089150"/>
                  <a:pt x="22891" y="3038510"/>
                </a:cubicBezTo>
                <a:cubicBezTo>
                  <a:pt x="24918" y="2987870"/>
                  <a:pt x="28973" y="2936723"/>
                  <a:pt x="17444" y="2887098"/>
                </a:cubicBezTo>
                <a:cubicBezTo>
                  <a:pt x="-2068" y="2802699"/>
                  <a:pt x="12249" y="2718680"/>
                  <a:pt x="16430" y="2634534"/>
                </a:cubicBezTo>
                <a:cubicBezTo>
                  <a:pt x="18964" y="2582244"/>
                  <a:pt x="34168" y="2528685"/>
                  <a:pt x="20738" y="2477919"/>
                </a:cubicBezTo>
                <a:cubicBezTo>
                  <a:pt x="-421" y="2398342"/>
                  <a:pt x="13389" y="2320415"/>
                  <a:pt x="20738" y="2242107"/>
                </a:cubicBezTo>
                <a:cubicBezTo>
                  <a:pt x="29213" y="2168001"/>
                  <a:pt x="27718" y="2093082"/>
                  <a:pt x="16303" y="2019369"/>
                </a:cubicBezTo>
                <a:cubicBezTo>
                  <a:pt x="1986" y="1946239"/>
                  <a:pt x="1986" y="1871028"/>
                  <a:pt x="16303" y="1797899"/>
                </a:cubicBezTo>
                <a:cubicBezTo>
                  <a:pt x="28162" y="1737537"/>
                  <a:pt x="29530" y="1675589"/>
                  <a:pt x="20357" y="1614758"/>
                </a:cubicBezTo>
                <a:cubicBezTo>
                  <a:pt x="14149" y="1571226"/>
                  <a:pt x="3000" y="1527947"/>
                  <a:pt x="1480" y="1484415"/>
                </a:cubicBezTo>
                <a:cubicBezTo>
                  <a:pt x="-1662" y="1393377"/>
                  <a:pt x="200" y="1302238"/>
                  <a:pt x="7055" y="1211417"/>
                </a:cubicBezTo>
                <a:cubicBezTo>
                  <a:pt x="15036" y="1107980"/>
                  <a:pt x="30366" y="1004923"/>
                  <a:pt x="19724" y="900725"/>
                </a:cubicBezTo>
                <a:cubicBezTo>
                  <a:pt x="16050" y="864934"/>
                  <a:pt x="8575" y="829270"/>
                  <a:pt x="7815" y="793353"/>
                </a:cubicBezTo>
                <a:cubicBezTo>
                  <a:pt x="6168" y="726087"/>
                  <a:pt x="5407" y="659710"/>
                  <a:pt x="9208" y="590286"/>
                </a:cubicBezTo>
                <a:cubicBezTo>
                  <a:pt x="13009" y="520863"/>
                  <a:pt x="27452" y="450424"/>
                  <a:pt x="17697" y="382270"/>
                </a:cubicBezTo>
                <a:cubicBezTo>
                  <a:pt x="7941" y="314115"/>
                  <a:pt x="14276" y="247103"/>
                  <a:pt x="20611" y="180218"/>
                </a:cubicBezTo>
                <a:cubicBezTo>
                  <a:pt x="23652" y="148426"/>
                  <a:pt x="25711" y="116982"/>
                  <a:pt x="25156" y="85665"/>
                </a:cubicBezTo>
                <a:close/>
              </a:path>
            </a:pathLst>
          </a:custGeom>
        </p:spPr>
      </p:pic>
      <p:sp>
        <p:nvSpPr>
          <p:cNvPr id="7" name="TextBox 6">
            <a:extLst>
              <a:ext uri="{FF2B5EF4-FFF2-40B4-BE49-F238E27FC236}">
                <a16:creationId xmlns:a16="http://schemas.microsoft.com/office/drawing/2014/main" id="{537895F5-67B2-5AA6-0146-866313F800A5}"/>
              </a:ext>
            </a:extLst>
          </p:cNvPr>
          <p:cNvSpPr txBox="1"/>
          <p:nvPr/>
        </p:nvSpPr>
        <p:spPr>
          <a:xfrm>
            <a:off x="637031" y="3327940"/>
            <a:ext cx="5011555" cy="3200876"/>
          </a:xfrm>
          <a:prstGeom prst="rect">
            <a:avLst/>
          </a:prstGeom>
          <a:noFill/>
        </p:spPr>
        <p:txBody>
          <a:bodyPr wrap="square" rtlCol="0">
            <a:spAutoFit/>
          </a:bodyPr>
          <a:lstStyle/>
          <a:p>
            <a:pPr>
              <a:spcAft>
                <a:spcPts val="600"/>
              </a:spcAft>
            </a:pPr>
            <a:endParaRPr lang="en-CA" b="0" i="0" dirty="0">
              <a:effectLst/>
              <a:latin typeface="Arial" panose="020B0604020202020204" pitchFamily="34" charset="0"/>
            </a:endParaRPr>
          </a:p>
          <a:p>
            <a:pPr>
              <a:spcAft>
                <a:spcPts val="600"/>
              </a:spcAft>
            </a:pPr>
            <a:r>
              <a:rPr lang="en-CA" b="0" i="0" dirty="0">
                <a:effectLst/>
                <a:latin typeface="Arial" panose="020B0604020202020204" pitchFamily="34" charset="0"/>
              </a:rPr>
              <a:t>Data would be analyzed to check:</a:t>
            </a:r>
          </a:p>
          <a:p>
            <a:pPr>
              <a:spcAft>
                <a:spcPts val="600"/>
              </a:spcAft>
            </a:pPr>
            <a:endParaRPr lang="en-CA" b="0" i="0" dirty="0">
              <a:effectLst/>
              <a:latin typeface="Arial" panose="020B0604020202020204" pitchFamily="34" charset="0"/>
            </a:endParaRPr>
          </a:p>
          <a:p>
            <a:pPr marL="742950" lvl="1" indent="-285750">
              <a:spcAft>
                <a:spcPts val="600"/>
              </a:spcAft>
              <a:buFont typeface="Wingdings" pitchFamily="2" charset="2"/>
              <a:buChar char="Ø"/>
            </a:pPr>
            <a:r>
              <a:rPr lang="en-CA" b="0" i="0" dirty="0">
                <a:effectLst/>
                <a:latin typeface="Arial" panose="020B0604020202020204" pitchFamily="34" charset="0"/>
              </a:rPr>
              <a:t>Trend Analysis</a:t>
            </a:r>
          </a:p>
          <a:p>
            <a:pPr marL="742950" lvl="1" indent="-285750">
              <a:spcAft>
                <a:spcPts val="600"/>
              </a:spcAft>
              <a:buFont typeface="Wingdings" pitchFamily="2" charset="2"/>
              <a:buChar char="Ø"/>
            </a:pPr>
            <a:r>
              <a:rPr lang="en-CA" b="0" i="0" dirty="0">
                <a:effectLst/>
                <a:latin typeface="Arial" panose="020B0604020202020204" pitchFamily="34" charset="0"/>
              </a:rPr>
              <a:t>Geographic Distribution</a:t>
            </a:r>
          </a:p>
          <a:p>
            <a:pPr marL="742950" lvl="1" indent="-285750">
              <a:spcAft>
                <a:spcPts val="600"/>
              </a:spcAft>
              <a:buFont typeface="Wingdings" pitchFamily="2" charset="2"/>
              <a:buChar char="Ø"/>
            </a:pPr>
            <a:r>
              <a:rPr lang="en-CA" b="0" i="0" dirty="0">
                <a:effectLst/>
                <a:latin typeface="Arial" panose="020B0604020202020204" pitchFamily="34" charset="0"/>
              </a:rPr>
              <a:t>Seasonal Pattern</a:t>
            </a:r>
          </a:p>
          <a:p>
            <a:pPr marL="742950" lvl="1" indent="-285750">
              <a:spcAft>
                <a:spcPts val="600"/>
              </a:spcAft>
              <a:buFont typeface="Wingdings" pitchFamily="2" charset="2"/>
              <a:buChar char="Ø"/>
            </a:pPr>
            <a:r>
              <a:rPr lang="en-CA" b="0" i="0" dirty="0">
                <a:effectLst/>
                <a:latin typeface="Arial" panose="020B0604020202020204" pitchFamily="34" charset="0"/>
              </a:rPr>
              <a:t>Human Impact</a:t>
            </a:r>
          </a:p>
          <a:p>
            <a:pPr marL="742950" lvl="1" indent="-285750">
              <a:spcAft>
                <a:spcPts val="600"/>
              </a:spcAft>
              <a:buFont typeface="Wingdings" pitchFamily="2" charset="2"/>
              <a:buChar char="Ø"/>
            </a:pPr>
            <a:r>
              <a:rPr lang="en-CA" b="0" i="0" dirty="0">
                <a:effectLst/>
                <a:latin typeface="Arial" panose="020B0604020202020204" pitchFamily="34" charset="0"/>
              </a:rPr>
              <a:t>Economic Impact</a:t>
            </a:r>
          </a:p>
          <a:p>
            <a:pPr>
              <a:spcAft>
                <a:spcPts val="600"/>
              </a:spcAft>
            </a:pPr>
            <a:endParaRPr lang="en-US" dirty="0"/>
          </a:p>
        </p:txBody>
      </p:sp>
      <p:sp>
        <p:nvSpPr>
          <p:cNvPr id="8" name="Slide Number Placeholder 7">
            <a:extLst>
              <a:ext uri="{FF2B5EF4-FFF2-40B4-BE49-F238E27FC236}">
                <a16:creationId xmlns:a16="http://schemas.microsoft.com/office/drawing/2014/main" id="{A9088694-3A98-E75B-2C90-4471C361FF44}"/>
              </a:ext>
            </a:extLst>
          </p:cNvPr>
          <p:cNvSpPr>
            <a:spLocks noGrp="1"/>
          </p:cNvSpPr>
          <p:nvPr>
            <p:ph type="sldNum" sz="quarter" idx="12"/>
          </p:nvPr>
        </p:nvSpPr>
        <p:spPr/>
        <p:txBody>
          <a:bodyPr/>
          <a:lstStyle/>
          <a:p>
            <a:fld id="{A7CD31F4-64FA-4BA0-9498-67783267A8C8}" type="slidenum">
              <a:rPr lang="en-US" smtClean="0"/>
              <a:t>2</a:t>
            </a:fld>
            <a:endParaRPr lang="en-US"/>
          </a:p>
        </p:txBody>
      </p:sp>
    </p:spTree>
    <p:extLst>
      <p:ext uri="{BB962C8B-B14F-4D97-AF65-F5344CB8AC3E}">
        <p14:creationId xmlns:p14="http://schemas.microsoft.com/office/powerpoint/2010/main" val="3071204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FF958-6820-276E-F030-D97BA262E6C7}"/>
              </a:ext>
            </a:extLst>
          </p:cNvPr>
          <p:cNvSpPr>
            <a:spLocks noGrp="1"/>
          </p:cNvSpPr>
          <p:nvPr>
            <p:ph type="title"/>
          </p:nvPr>
        </p:nvSpPr>
        <p:spPr>
          <a:xfrm>
            <a:off x="3905649" y="0"/>
            <a:ext cx="10515600" cy="1325563"/>
          </a:xfrm>
        </p:spPr>
        <p:txBody>
          <a:bodyPr/>
          <a:lstStyle/>
          <a:p>
            <a:r>
              <a:rPr lang="en-CA" sz="5400" b="0" i="0" dirty="0">
                <a:effectLst/>
              </a:rPr>
              <a:t>DISASTERS 1970-2021</a:t>
            </a:r>
            <a:endParaRPr lang="en-US" dirty="0"/>
          </a:p>
        </p:txBody>
      </p:sp>
      <p:graphicFrame>
        <p:nvGraphicFramePr>
          <p:cNvPr id="4" name="Table 3">
            <a:extLst>
              <a:ext uri="{FF2B5EF4-FFF2-40B4-BE49-F238E27FC236}">
                <a16:creationId xmlns:a16="http://schemas.microsoft.com/office/drawing/2014/main" id="{8D9469D9-B759-563E-1056-15EB7E68D14D}"/>
              </a:ext>
            </a:extLst>
          </p:cNvPr>
          <p:cNvGraphicFramePr>
            <a:graphicFrameLocks noGrp="1"/>
          </p:cNvGraphicFramePr>
          <p:nvPr>
            <p:extLst>
              <p:ext uri="{D42A27DB-BD31-4B8C-83A1-F6EECF244321}">
                <p14:modId xmlns:p14="http://schemas.microsoft.com/office/powerpoint/2010/main" val="2768439866"/>
              </p:ext>
            </p:extLst>
          </p:nvPr>
        </p:nvGraphicFramePr>
        <p:xfrm>
          <a:off x="342900" y="1127919"/>
          <a:ext cx="11240299" cy="4602162"/>
        </p:xfrm>
        <a:graphic>
          <a:graphicData uri="http://schemas.openxmlformats.org/drawingml/2006/table">
            <a:tbl>
              <a:tblPr/>
              <a:tblGrid>
                <a:gridCol w="557090">
                  <a:extLst>
                    <a:ext uri="{9D8B030D-6E8A-4147-A177-3AD203B41FA5}">
                      <a16:colId xmlns:a16="http://schemas.microsoft.com/office/drawing/2014/main" val="3050095482"/>
                    </a:ext>
                  </a:extLst>
                </a:gridCol>
                <a:gridCol w="603997">
                  <a:extLst>
                    <a:ext uri="{9D8B030D-6E8A-4147-A177-3AD203B41FA5}">
                      <a16:colId xmlns:a16="http://schemas.microsoft.com/office/drawing/2014/main" val="1130476120"/>
                    </a:ext>
                  </a:extLst>
                </a:gridCol>
                <a:gridCol w="1099326">
                  <a:extLst>
                    <a:ext uri="{9D8B030D-6E8A-4147-A177-3AD203B41FA5}">
                      <a16:colId xmlns:a16="http://schemas.microsoft.com/office/drawing/2014/main" val="3440364609"/>
                    </a:ext>
                  </a:extLst>
                </a:gridCol>
                <a:gridCol w="790527">
                  <a:extLst>
                    <a:ext uri="{9D8B030D-6E8A-4147-A177-3AD203B41FA5}">
                      <a16:colId xmlns:a16="http://schemas.microsoft.com/office/drawing/2014/main" val="3806357096"/>
                    </a:ext>
                  </a:extLst>
                </a:gridCol>
                <a:gridCol w="982539">
                  <a:extLst>
                    <a:ext uri="{9D8B030D-6E8A-4147-A177-3AD203B41FA5}">
                      <a16:colId xmlns:a16="http://schemas.microsoft.com/office/drawing/2014/main" val="2012911724"/>
                    </a:ext>
                  </a:extLst>
                </a:gridCol>
                <a:gridCol w="1154355">
                  <a:extLst>
                    <a:ext uri="{9D8B030D-6E8A-4147-A177-3AD203B41FA5}">
                      <a16:colId xmlns:a16="http://schemas.microsoft.com/office/drawing/2014/main" val="2541312528"/>
                    </a:ext>
                  </a:extLst>
                </a:gridCol>
                <a:gridCol w="717666">
                  <a:extLst>
                    <a:ext uri="{9D8B030D-6E8A-4147-A177-3AD203B41FA5}">
                      <a16:colId xmlns:a16="http://schemas.microsoft.com/office/drawing/2014/main" val="1937965097"/>
                    </a:ext>
                  </a:extLst>
                </a:gridCol>
                <a:gridCol w="668417">
                  <a:extLst>
                    <a:ext uri="{9D8B030D-6E8A-4147-A177-3AD203B41FA5}">
                      <a16:colId xmlns:a16="http://schemas.microsoft.com/office/drawing/2014/main" val="2384003060"/>
                    </a:ext>
                  </a:extLst>
                </a:gridCol>
                <a:gridCol w="641795">
                  <a:extLst>
                    <a:ext uri="{9D8B030D-6E8A-4147-A177-3AD203B41FA5}">
                      <a16:colId xmlns:a16="http://schemas.microsoft.com/office/drawing/2014/main" val="114388176"/>
                    </a:ext>
                  </a:extLst>
                </a:gridCol>
                <a:gridCol w="709088">
                  <a:extLst>
                    <a:ext uri="{9D8B030D-6E8A-4147-A177-3AD203B41FA5}">
                      <a16:colId xmlns:a16="http://schemas.microsoft.com/office/drawing/2014/main" val="1961947103"/>
                    </a:ext>
                  </a:extLst>
                </a:gridCol>
                <a:gridCol w="736600">
                  <a:extLst>
                    <a:ext uri="{9D8B030D-6E8A-4147-A177-3AD203B41FA5}">
                      <a16:colId xmlns:a16="http://schemas.microsoft.com/office/drawing/2014/main" val="707850428"/>
                    </a:ext>
                  </a:extLst>
                </a:gridCol>
                <a:gridCol w="711200">
                  <a:extLst>
                    <a:ext uri="{9D8B030D-6E8A-4147-A177-3AD203B41FA5}">
                      <a16:colId xmlns:a16="http://schemas.microsoft.com/office/drawing/2014/main" val="579221440"/>
                    </a:ext>
                  </a:extLst>
                </a:gridCol>
                <a:gridCol w="736600">
                  <a:extLst>
                    <a:ext uri="{9D8B030D-6E8A-4147-A177-3AD203B41FA5}">
                      <a16:colId xmlns:a16="http://schemas.microsoft.com/office/drawing/2014/main" val="125583502"/>
                    </a:ext>
                  </a:extLst>
                </a:gridCol>
                <a:gridCol w="1131099">
                  <a:extLst>
                    <a:ext uri="{9D8B030D-6E8A-4147-A177-3AD203B41FA5}">
                      <a16:colId xmlns:a16="http://schemas.microsoft.com/office/drawing/2014/main" val="1571641646"/>
                    </a:ext>
                  </a:extLst>
                </a:gridCol>
              </a:tblGrid>
              <a:tr h="767027">
                <a:tc>
                  <a:txBody>
                    <a:bodyPr/>
                    <a:lstStyle/>
                    <a:p>
                      <a:pPr algn="ctr"/>
                      <a:r>
                        <a:rPr lang="en-CA" sz="1100" b="1" dirty="0">
                          <a:solidFill>
                            <a:srgbClr val="000000"/>
                          </a:solidFill>
                          <a:effectLst/>
                          <a:latin typeface="Helvetica Neue" panose="02000503000000020004" pitchFamily="2" charset="0"/>
                        </a:rPr>
                        <a:t>Year</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C000"/>
                    </a:solidFill>
                  </a:tcPr>
                </a:tc>
                <a:tc>
                  <a:txBody>
                    <a:bodyPr/>
                    <a:lstStyle/>
                    <a:p>
                      <a:pPr algn="ctr"/>
                      <a:r>
                        <a:rPr lang="en-CA" sz="1100" b="1" dirty="0">
                          <a:solidFill>
                            <a:srgbClr val="000000"/>
                          </a:solidFill>
                          <a:effectLst/>
                          <a:latin typeface="Helvetica Neue" panose="02000503000000020004" pitchFamily="2" charset="0"/>
                        </a:rPr>
                        <a:t>Disaster Group</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C000"/>
                    </a:solidFill>
                  </a:tcPr>
                </a:tc>
                <a:tc>
                  <a:txBody>
                    <a:bodyPr/>
                    <a:lstStyle/>
                    <a:p>
                      <a:pPr algn="ctr"/>
                      <a:r>
                        <a:rPr lang="en-CA" sz="1100" b="1" dirty="0">
                          <a:solidFill>
                            <a:srgbClr val="000000"/>
                          </a:solidFill>
                          <a:effectLst/>
                          <a:latin typeface="Helvetica Neue" panose="02000503000000020004" pitchFamily="2" charset="0"/>
                        </a:rPr>
                        <a:t>Disaster Subgroup</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C000"/>
                    </a:solidFill>
                  </a:tcPr>
                </a:tc>
                <a:tc>
                  <a:txBody>
                    <a:bodyPr/>
                    <a:lstStyle/>
                    <a:p>
                      <a:pPr algn="ctr"/>
                      <a:r>
                        <a:rPr lang="en-CA" sz="1100" b="1" dirty="0">
                          <a:solidFill>
                            <a:srgbClr val="000000"/>
                          </a:solidFill>
                          <a:effectLst/>
                          <a:latin typeface="Helvetica Neue" panose="02000503000000020004" pitchFamily="2" charset="0"/>
                        </a:rPr>
                        <a:t>Disaster Type</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C000"/>
                    </a:solidFill>
                  </a:tcPr>
                </a:tc>
                <a:tc>
                  <a:txBody>
                    <a:bodyPr/>
                    <a:lstStyle/>
                    <a:p>
                      <a:pPr algn="ctr"/>
                      <a:r>
                        <a:rPr lang="en-CA" sz="1100" b="1" dirty="0">
                          <a:solidFill>
                            <a:srgbClr val="000000"/>
                          </a:solidFill>
                          <a:effectLst/>
                          <a:latin typeface="Helvetica Neue" panose="02000503000000020004" pitchFamily="2" charset="0"/>
                        </a:rPr>
                        <a:t>Country</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C000"/>
                    </a:solidFill>
                  </a:tcPr>
                </a:tc>
                <a:tc>
                  <a:txBody>
                    <a:bodyPr/>
                    <a:lstStyle/>
                    <a:p>
                      <a:pPr algn="ctr"/>
                      <a:r>
                        <a:rPr lang="en-CA" sz="1100" b="1" dirty="0">
                          <a:solidFill>
                            <a:srgbClr val="000000"/>
                          </a:solidFill>
                          <a:effectLst/>
                          <a:latin typeface="Helvetica Neue" panose="02000503000000020004" pitchFamily="2" charset="0"/>
                        </a:rPr>
                        <a:t>Region</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C000"/>
                    </a:solidFill>
                  </a:tcPr>
                </a:tc>
                <a:tc>
                  <a:txBody>
                    <a:bodyPr/>
                    <a:lstStyle/>
                    <a:p>
                      <a:pPr algn="ctr"/>
                      <a:r>
                        <a:rPr lang="en-CA" sz="1100" b="1" dirty="0">
                          <a:solidFill>
                            <a:srgbClr val="000000"/>
                          </a:solidFill>
                          <a:effectLst/>
                          <a:latin typeface="Helvetica Neue" panose="02000503000000020004" pitchFamily="2" charset="0"/>
                        </a:rPr>
                        <a:t>Continent</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C000"/>
                    </a:solidFill>
                  </a:tcPr>
                </a:tc>
                <a:tc>
                  <a:txBody>
                    <a:bodyPr/>
                    <a:lstStyle/>
                    <a:p>
                      <a:pPr algn="ctr"/>
                      <a:r>
                        <a:rPr lang="en-CA" sz="1100" b="1" dirty="0">
                          <a:solidFill>
                            <a:srgbClr val="000000"/>
                          </a:solidFill>
                          <a:effectLst/>
                          <a:latin typeface="Helvetica Neue" panose="02000503000000020004" pitchFamily="2" charset="0"/>
                        </a:rPr>
                        <a:t>Start Year</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C000"/>
                    </a:solidFill>
                  </a:tcPr>
                </a:tc>
                <a:tc>
                  <a:txBody>
                    <a:bodyPr/>
                    <a:lstStyle/>
                    <a:p>
                      <a:pPr algn="ctr"/>
                      <a:r>
                        <a:rPr lang="en-CA" sz="1100" b="1" dirty="0">
                          <a:solidFill>
                            <a:srgbClr val="000000"/>
                          </a:solidFill>
                          <a:effectLst/>
                          <a:latin typeface="Helvetica Neue" panose="02000503000000020004" pitchFamily="2" charset="0"/>
                        </a:rPr>
                        <a:t>Start Month</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C000"/>
                    </a:solidFill>
                  </a:tcPr>
                </a:tc>
                <a:tc>
                  <a:txBody>
                    <a:bodyPr/>
                    <a:lstStyle/>
                    <a:p>
                      <a:pPr algn="ctr"/>
                      <a:r>
                        <a:rPr lang="en-CA" sz="1100" b="1" dirty="0">
                          <a:solidFill>
                            <a:srgbClr val="000000"/>
                          </a:solidFill>
                          <a:effectLst/>
                          <a:latin typeface="Helvetica Neue" panose="02000503000000020004" pitchFamily="2" charset="0"/>
                        </a:rPr>
                        <a:t>End Year</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C000"/>
                    </a:solidFill>
                  </a:tcPr>
                </a:tc>
                <a:tc>
                  <a:txBody>
                    <a:bodyPr/>
                    <a:lstStyle/>
                    <a:p>
                      <a:pPr algn="ctr"/>
                      <a:r>
                        <a:rPr lang="en-CA" sz="1100" b="1">
                          <a:solidFill>
                            <a:srgbClr val="000000"/>
                          </a:solidFill>
                          <a:effectLst/>
                          <a:latin typeface="Helvetica Neue" panose="02000503000000020004" pitchFamily="2" charset="0"/>
                        </a:rPr>
                        <a:t>End Month</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C000"/>
                    </a:solidFill>
                  </a:tcPr>
                </a:tc>
                <a:tc>
                  <a:txBody>
                    <a:bodyPr/>
                    <a:lstStyle/>
                    <a:p>
                      <a:pPr algn="ctr"/>
                      <a:r>
                        <a:rPr lang="en-CA" sz="1100" b="1" dirty="0">
                          <a:solidFill>
                            <a:srgbClr val="000000"/>
                          </a:solidFill>
                          <a:effectLst/>
                          <a:latin typeface="Helvetica Neue" panose="02000503000000020004" pitchFamily="2" charset="0"/>
                        </a:rPr>
                        <a:t>Total Deaths</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C000"/>
                    </a:solidFill>
                  </a:tcPr>
                </a:tc>
                <a:tc>
                  <a:txBody>
                    <a:bodyPr/>
                    <a:lstStyle/>
                    <a:p>
                      <a:pPr algn="ctr"/>
                      <a:r>
                        <a:rPr lang="en-CA" sz="1100" b="1" dirty="0">
                          <a:solidFill>
                            <a:srgbClr val="000000"/>
                          </a:solidFill>
                          <a:effectLst/>
                          <a:latin typeface="Helvetica Neue" panose="02000503000000020004" pitchFamily="2" charset="0"/>
                        </a:rPr>
                        <a:t>Total Affected</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C000"/>
                    </a:solidFill>
                  </a:tcPr>
                </a:tc>
                <a:tc>
                  <a:txBody>
                    <a:bodyPr/>
                    <a:lstStyle/>
                    <a:p>
                      <a:pPr algn="ctr"/>
                      <a:r>
                        <a:rPr lang="en-CA" sz="1100" b="1" dirty="0">
                          <a:solidFill>
                            <a:srgbClr val="000000"/>
                          </a:solidFill>
                          <a:effectLst/>
                          <a:latin typeface="Helvetica Neue" panose="02000503000000020004" pitchFamily="2" charset="0"/>
                        </a:rPr>
                        <a:t>Total Damages ('000 US$)</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2892844605"/>
                  </a:ext>
                </a:extLst>
              </a:tr>
              <a:tr h="767027">
                <a:tc>
                  <a:txBody>
                    <a:bodyPr/>
                    <a:lstStyle/>
                    <a:p>
                      <a:pPr algn="ctr"/>
                      <a:r>
                        <a:rPr lang="en-CA" sz="1100" dirty="0">
                          <a:solidFill>
                            <a:srgbClr val="000000"/>
                          </a:solidFill>
                          <a:effectLst/>
                          <a:latin typeface="Helvetica Neue" panose="02000503000000020004" pitchFamily="2" charset="0"/>
                        </a:rPr>
                        <a:t>1970</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dirty="0">
                          <a:solidFill>
                            <a:srgbClr val="000000"/>
                          </a:solidFill>
                          <a:effectLst/>
                          <a:latin typeface="Helvetica Neue" panose="02000503000000020004" pitchFamily="2" charset="0"/>
                        </a:rPr>
                        <a:t>Natural</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Hydrological</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Flood</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Argentina</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South America</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Americas</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1970</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dirty="0">
                          <a:solidFill>
                            <a:srgbClr val="000000"/>
                          </a:solidFill>
                          <a:effectLst/>
                          <a:latin typeface="Helvetica Neue" panose="02000503000000020004" pitchFamily="2" charset="0"/>
                        </a:rPr>
                        <a:t>1.0</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dirty="0">
                          <a:solidFill>
                            <a:srgbClr val="000000"/>
                          </a:solidFill>
                          <a:effectLst/>
                          <a:latin typeface="Helvetica Neue" panose="02000503000000020004" pitchFamily="2" charset="0"/>
                        </a:rPr>
                        <a:t>1970</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dirty="0">
                          <a:solidFill>
                            <a:srgbClr val="000000"/>
                          </a:solidFill>
                          <a:effectLst/>
                          <a:latin typeface="Helvetica Neue" panose="02000503000000020004" pitchFamily="2" charset="0"/>
                        </a:rPr>
                        <a:t>1.0</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dirty="0">
                          <a:solidFill>
                            <a:srgbClr val="000000"/>
                          </a:solidFill>
                          <a:effectLst/>
                          <a:latin typeface="Helvetica Neue" panose="02000503000000020004" pitchFamily="2" charset="0"/>
                        </a:rPr>
                        <a:t>36.0</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br>
                        <a:rPr lang="en-CA" sz="1100" dirty="0">
                          <a:effectLst/>
                          <a:latin typeface="Helvetica" pitchFamily="2" charset="0"/>
                        </a:rPr>
                      </a:br>
                      <a:r>
                        <a:rPr lang="en-CA" sz="1100" dirty="0">
                          <a:effectLst/>
                          <a:latin typeface="Helvetica" pitchFamily="2" charset="0"/>
                        </a:rPr>
                        <a:t>-</a:t>
                      </a: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dirty="0">
                          <a:solidFill>
                            <a:srgbClr val="000000"/>
                          </a:solidFill>
                          <a:effectLst/>
                          <a:latin typeface="Helvetica Neue" panose="02000503000000020004" pitchFamily="2" charset="0"/>
                        </a:rPr>
                        <a:t>25000.0</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35520809"/>
                  </a:ext>
                </a:extLst>
              </a:tr>
              <a:tr h="767027">
                <a:tc>
                  <a:txBody>
                    <a:bodyPr/>
                    <a:lstStyle/>
                    <a:p>
                      <a:pPr algn="ctr"/>
                      <a:r>
                        <a:rPr lang="en-CA" sz="1100">
                          <a:solidFill>
                            <a:srgbClr val="000000"/>
                          </a:solidFill>
                          <a:effectLst/>
                          <a:latin typeface="Helvetica Neue" panose="02000503000000020004" pitchFamily="2" charset="0"/>
                        </a:rPr>
                        <a:t>1970</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Natural</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dirty="0">
                          <a:solidFill>
                            <a:srgbClr val="000000"/>
                          </a:solidFill>
                          <a:effectLst/>
                          <a:latin typeface="Helvetica Neue" panose="02000503000000020004" pitchFamily="2" charset="0"/>
                        </a:rPr>
                        <a:t>Meteorological</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Storm</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Australia</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Australia and New Zealand</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Oceania</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1970</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1.0</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1970</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dirty="0">
                          <a:solidFill>
                            <a:srgbClr val="000000"/>
                          </a:solidFill>
                          <a:effectLst/>
                          <a:latin typeface="Helvetica Neue" panose="02000503000000020004" pitchFamily="2" charset="0"/>
                        </a:rPr>
                        <a:t>1.0</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13.0</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br>
                        <a:rPr lang="en-CA" sz="1100" dirty="0">
                          <a:effectLst/>
                          <a:latin typeface="Helvetica" pitchFamily="2" charset="0"/>
                        </a:rPr>
                      </a:br>
                      <a:r>
                        <a:rPr lang="en-CA" sz="1100" dirty="0">
                          <a:effectLst/>
                          <a:latin typeface="Helvetica" pitchFamily="2" charset="0"/>
                        </a:rPr>
                        <a:t>-</a:t>
                      </a: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72475.0</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54382860"/>
                  </a:ext>
                </a:extLst>
              </a:tr>
              <a:tr h="767027">
                <a:tc>
                  <a:txBody>
                    <a:bodyPr/>
                    <a:lstStyle/>
                    <a:p>
                      <a:pPr algn="ctr"/>
                      <a:r>
                        <a:rPr lang="en-CA" sz="1100">
                          <a:solidFill>
                            <a:srgbClr val="000000"/>
                          </a:solidFill>
                          <a:effectLst/>
                          <a:latin typeface="Helvetica Neue" panose="02000503000000020004" pitchFamily="2" charset="0"/>
                        </a:rPr>
                        <a:t>1970</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Natural</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dirty="0">
                          <a:solidFill>
                            <a:srgbClr val="000000"/>
                          </a:solidFill>
                          <a:effectLst/>
                          <a:latin typeface="Helvetica Neue" panose="02000503000000020004" pitchFamily="2" charset="0"/>
                        </a:rPr>
                        <a:t>Hydrological</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dirty="0">
                          <a:solidFill>
                            <a:srgbClr val="000000"/>
                          </a:solidFill>
                          <a:effectLst/>
                          <a:latin typeface="Helvetica Neue" panose="02000503000000020004" pitchFamily="2" charset="0"/>
                        </a:rPr>
                        <a:t>Flood</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Benin</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Western Africa</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Africa</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1970</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9.0</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1970</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9.0</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dirty="0">
                          <a:effectLst/>
                          <a:latin typeface="Helvetica" pitchFamily="2" charset="0"/>
                        </a:rPr>
                        <a:t>-</a:t>
                      </a:r>
                      <a:br>
                        <a:rPr lang="en-CA" sz="1100" dirty="0">
                          <a:effectLst/>
                          <a:latin typeface="Helvetica" pitchFamily="2" charset="0"/>
                        </a:rPr>
                      </a:br>
                      <a:endParaRPr lang="en-CA" sz="1100" dirty="0">
                        <a:effectLst/>
                        <a:latin typeface="Helvetica" pitchFamily="2" charset="0"/>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dirty="0">
                          <a:effectLst/>
                          <a:latin typeface="Helvetica" pitchFamily="2" charset="0"/>
                        </a:rPr>
                        <a:t>-</a:t>
                      </a:r>
                      <a:br>
                        <a:rPr lang="en-CA" sz="1100" dirty="0">
                          <a:effectLst/>
                          <a:latin typeface="Helvetica" pitchFamily="2" charset="0"/>
                        </a:rPr>
                      </a:br>
                      <a:endParaRPr lang="en-CA" sz="1100" dirty="0">
                        <a:effectLst/>
                        <a:latin typeface="Helvetica" pitchFamily="2" charset="0"/>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200.0</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03144344"/>
                  </a:ext>
                </a:extLst>
              </a:tr>
              <a:tr h="767027">
                <a:tc>
                  <a:txBody>
                    <a:bodyPr/>
                    <a:lstStyle/>
                    <a:p>
                      <a:pPr algn="ctr"/>
                      <a:r>
                        <a:rPr lang="en-CA" sz="1100">
                          <a:solidFill>
                            <a:srgbClr val="000000"/>
                          </a:solidFill>
                          <a:effectLst/>
                          <a:latin typeface="Helvetica Neue" panose="02000503000000020004" pitchFamily="2" charset="0"/>
                        </a:rPr>
                        <a:t>1970</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Natural</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Meteorological</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dirty="0">
                          <a:solidFill>
                            <a:srgbClr val="000000"/>
                          </a:solidFill>
                          <a:effectLst/>
                          <a:latin typeface="Helvetica Neue" panose="02000503000000020004" pitchFamily="2" charset="0"/>
                        </a:rPr>
                        <a:t>Storm</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dirty="0">
                          <a:solidFill>
                            <a:srgbClr val="000000"/>
                          </a:solidFill>
                          <a:effectLst/>
                          <a:latin typeface="Helvetica Neue" panose="02000503000000020004" pitchFamily="2" charset="0"/>
                        </a:rPr>
                        <a:t>Bangladesh</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dirty="0">
                          <a:solidFill>
                            <a:srgbClr val="000000"/>
                          </a:solidFill>
                          <a:effectLst/>
                          <a:latin typeface="Helvetica Neue" panose="02000503000000020004" pitchFamily="2" charset="0"/>
                        </a:rPr>
                        <a:t>Southern Asia</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Asia</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1970</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11.0</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1970</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11.0</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300000.0</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3648000.0</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86400.0</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66979550"/>
                  </a:ext>
                </a:extLst>
              </a:tr>
              <a:tr h="767027">
                <a:tc>
                  <a:txBody>
                    <a:bodyPr/>
                    <a:lstStyle/>
                    <a:p>
                      <a:pPr algn="ctr"/>
                      <a:r>
                        <a:rPr lang="en-CA" sz="1100" dirty="0">
                          <a:solidFill>
                            <a:srgbClr val="000000"/>
                          </a:solidFill>
                          <a:effectLst/>
                          <a:latin typeface="Helvetica Neue" panose="02000503000000020004" pitchFamily="2" charset="0"/>
                        </a:rPr>
                        <a:t>1970</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Natural</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Meteorological</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Storm</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a:solidFill>
                            <a:srgbClr val="000000"/>
                          </a:solidFill>
                          <a:effectLst/>
                          <a:latin typeface="Helvetica Neue" panose="02000503000000020004" pitchFamily="2" charset="0"/>
                        </a:rPr>
                        <a:t>Bangladesh</a:t>
                      </a:r>
                      <a:endParaRPr lang="en-CA" sz="110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dirty="0">
                          <a:solidFill>
                            <a:srgbClr val="000000"/>
                          </a:solidFill>
                          <a:effectLst/>
                          <a:latin typeface="Helvetica Neue" panose="02000503000000020004" pitchFamily="2" charset="0"/>
                        </a:rPr>
                        <a:t>Southern Asia</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dirty="0">
                          <a:solidFill>
                            <a:srgbClr val="000000"/>
                          </a:solidFill>
                          <a:effectLst/>
                          <a:latin typeface="Helvetica Neue" panose="02000503000000020004" pitchFamily="2" charset="0"/>
                        </a:rPr>
                        <a:t>Asia</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dirty="0">
                          <a:solidFill>
                            <a:srgbClr val="000000"/>
                          </a:solidFill>
                          <a:effectLst/>
                          <a:latin typeface="Helvetica Neue" panose="02000503000000020004" pitchFamily="2" charset="0"/>
                        </a:rPr>
                        <a:t>1970</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dirty="0">
                          <a:solidFill>
                            <a:srgbClr val="000000"/>
                          </a:solidFill>
                          <a:effectLst/>
                          <a:latin typeface="Helvetica Neue" panose="02000503000000020004" pitchFamily="2" charset="0"/>
                        </a:rPr>
                        <a:t>4.0</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dirty="0">
                          <a:solidFill>
                            <a:srgbClr val="000000"/>
                          </a:solidFill>
                          <a:effectLst/>
                          <a:latin typeface="Helvetica Neue" panose="02000503000000020004" pitchFamily="2" charset="0"/>
                        </a:rPr>
                        <a:t>1970</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dirty="0">
                          <a:solidFill>
                            <a:srgbClr val="000000"/>
                          </a:solidFill>
                          <a:effectLst/>
                          <a:latin typeface="Helvetica Neue" panose="02000503000000020004" pitchFamily="2" charset="0"/>
                        </a:rPr>
                        <a:t>4.0</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dirty="0">
                          <a:solidFill>
                            <a:srgbClr val="000000"/>
                          </a:solidFill>
                          <a:effectLst/>
                          <a:latin typeface="Helvetica Neue" panose="02000503000000020004" pitchFamily="2" charset="0"/>
                        </a:rPr>
                        <a:t>17.0</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dirty="0">
                          <a:solidFill>
                            <a:srgbClr val="000000"/>
                          </a:solidFill>
                          <a:effectLst/>
                          <a:latin typeface="Helvetica Neue" panose="02000503000000020004" pitchFamily="2" charset="0"/>
                        </a:rPr>
                        <a:t>110.0</a:t>
                      </a:r>
                      <a:endParaRPr lang="en-CA" sz="1100" dirty="0">
                        <a:effectLst/>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CA" sz="1100" dirty="0">
                          <a:effectLst/>
                          <a:latin typeface="Helvetica" pitchFamily="2" charset="0"/>
                        </a:rPr>
                        <a:t>-</a:t>
                      </a:r>
                      <a:br>
                        <a:rPr lang="en-CA" sz="1100" dirty="0">
                          <a:effectLst/>
                          <a:latin typeface="Helvetica" pitchFamily="2" charset="0"/>
                        </a:rPr>
                      </a:br>
                      <a:endParaRPr lang="en-CA" sz="1100" dirty="0">
                        <a:effectLst/>
                        <a:latin typeface="Helvetica" pitchFamily="2" charset="0"/>
                      </a:endParaRPr>
                    </a:p>
                  </a:txBody>
                  <a:tcPr marL="23546" marR="23546" marT="23546" marB="2354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95016196"/>
                  </a:ext>
                </a:extLst>
              </a:tr>
            </a:tbl>
          </a:graphicData>
        </a:graphic>
      </p:graphicFrame>
      <p:sp>
        <p:nvSpPr>
          <p:cNvPr id="5" name="TextBox 4">
            <a:extLst>
              <a:ext uri="{FF2B5EF4-FFF2-40B4-BE49-F238E27FC236}">
                <a16:creationId xmlns:a16="http://schemas.microsoft.com/office/drawing/2014/main" id="{806112BC-46AE-7F38-EE6D-A8DD718C5201}"/>
              </a:ext>
            </a:extLst>
          </p:cNvPr>
          <p:cNvSpPr txBox="1"/>
          <p:nvPr/>
        </p:nvSpPr>
        <p:spPr>
          <a:xfrm>
            <a:off x="241300" y="5880100"/>
            <a:ext cx="8141972" cy="1077218"/>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Reference:</a:t>
            </a:r>
            <a:br>
              <a:rPr lang="en-CA" sz="1600" dirty="0">
                <a:latin typeface="Arial" panose="020B0604020202020204" pitchFamily="34" charset="0"/>
                <a:cs typeface="Arial" panose="020B0604020202020204" pitchFamily="34" charset="0"/>
              </a:rPr>
            </a:br>
            <a:r>
              <a:rPr lang="en-CA" sz="1600" b="0" i="0" dirty="0">
                <a:effectLst/>
                <a:latin typeface="Arial" panose="020B0604020202020204" pitchFamily="34" charset="0"/>
                <a:cs typeface="Arial" panose="020B0604020202020204" pitchFamily="34" charset="0"/>
              </a:rPr>
              <a:t>https://</a:t>
            </a:r>
            <a:r>
              <a:rPr lang="en-CA" sz="1600" b="0" i="0" dirty="0" err="1">
                <a:effectLst/>
                <a:latin typeface="Arial" panose="020B0604020202020204" pitchFamily="34" charset="0"/>
                <a:cs typeface="Arial" panose="020B0604020202020204" pitchFamily="34" charset="0"/>
              </a:rPr>
              <a:t>www.kaggle.com</a:t>
            </a:r>
            <a:r>
              <a:rPr lang="en-CA" sz="1600" b="0" i="0" dirty="0">
                <a:effectLst/>
                <a:latin typeface="Arial" panose="020B0604020202020204" pitchFamily="34" charset="0"/>
                <a:cs typeface="Arial" panose="020B0604020202020204" pitchFamily="34" charset="0"/>
              </a:rPr>
              <a:t>/datasets/</a:t>
            </a:r>
            <a:r>
              <a:rPr lang="en-CA" sz="1600" b="0" i="0" dirty="0" err="1">
                <a:effectLst/>
                <a:latin typeface="Arial" panose="020B0604020202020204" pitchFamily="34" charset="0"/>
                <a:cs typeface="Arial" panose="020B0604020202020204" pitchFamily="34" charset="0"/>
              </a:rPr>
              <a:t>brsdincer</a:t>
            </a:r>
            <a:r>
              <a:rPr lang="en-CA" sz="1600" b="0" i="0" dirty="0">
                <a:effectLst/>
                <a:latin typeface="Arial" panose="020B0604020202020204" pitchFamily="34" charset="0"/>
                <a:cs typeface="Arial" panose="020B0604020202020204" pitchFamily="34" charset="0"/>
              </a:rPr>
              <a:t>/all-natural-disasters-19002021-eosdis</a:t>
            </a:r>
            <a:br>
              <a:rPr lang="en-CA" sz="1600" dirty="0">
                <a:latin typeface="Arial" panose="020B0604020202020204" pitchFamily="34" charset="0"/>
                <a:cs typeface="Arial" panose="020B0604020202020204" pitchFamily="34" charset="0"/>
              </a:rPr>
            </a:br>
            <a:r>
              <a:rPr lang="en-CA" sz="1600" b="0" i="0" dirty="0">
                <a:effectLst/>
                <a:latin typeface="Arial" panose="020B0604020202020204" pitchFamily="34" charset="0"/>
                <a:cs typeface="Arial" panose="020B0604020202020204" pitchFamily="34" charset="0"/>
              </a:rPr>
              <a:t>https://utorvirtdatap-8p31345.slack.com/archives/C07EX4ECLQM/p1722476607457499</a:t>
            </a:r>
            <a:br>
              <a:rPr lang="en-CA" sz="1600" dirty="0">
                <a:latin typeface="Arial" panose="020B0604020202020204" pitchFamily="34" charset="0"/>
                <a:cs typeface="Arial" panose="020B0604020202020204" pitchFamily="34" charset="0"/>
              </a:rPr>
            </a:br>
            <a:endParaRPr lang="en-US" sz="1600"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D99C6FCB-4302-E12D-B199-08902E1C74AD}"/>
              </a:ext>
            </a:extLst>
          </p:cNvPr>
          <p:cNvSpPr>
            <a:spLocks noGrp="1"/>
          </p:cNvSpPr>
          <p:nvPr>
            <p:ph type="sldNum" sz="quarter" idx="12"/>
          </p:nvPr>
        </p:nvSpPr>
        <p:spPr/>
        <p:txBody>
          <a:bodyPr/>
          <a:lstStyle/>
          <a:p>
            <a:fld id="{A7CD31F4-64FA-4BA0-9498-67783267A8C8}" type="slidenum">
              <a:rPr lang="en-US" smtClean="0"/>
              <a:t>3</a:t>
            </a:fld>
            <a:endParaRPr lang="en-US"/>
          </a:p>
        </p:txBody>
      </p:sp>
    </p:spTree>
    <p:extLst>
      <p:ext uri="{BB962C8B-B14F-4D97-AF65-F5344CB8AC3E}">
        <p14:creationId xmlns:p14="http://schemas.microsoft.com/office/powerpoint/2010/main" val="313487337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of disaster type&#10;&#10;Description automatically generated">
            <a:extLst>
              <a:ext uri="{FF2B5EF4-FFF2-40B4-BE49-F238E27FC236}">
                <a16:creationId xmlns:a16="http://schemas.microsoft.com/office/drawing/2014/main" id="{DED8A5CC-08D1-C84D-4275-14F8A3159459}"/>
              </a:ext>
            </a:extLst>
          </p:cNvPr>
          <p:cNvPicPr>
            <a:picLocks noChangeAspect="1"/>
          </p:cNvPicPr>
          <p:nvPr/>
        </p:nvPicPr>
        <p:blipFill>
          <a:blip r:embed="rId3"/>
          <a:stretch>
            <a:fillRect/>
          </a:stretch>
        </p:blipFill>
        <p:spPr>
          <a:xfrm>
            <a:off x="-46154" y="1104681"/>
            <a:ext cx="8092873" cy="5213986"/>
          </a:xfrm>
          <a:prstGeom prst="rect">
            <a:avLst/>
          </a:prstGeom>
        </p:spPr>
      </p:pic>
      <p:sp>
        <p:nvSpPr>
          <p:cNvPr id="2" name="Title 1">
            <a:extLst>
              <a:ext uri="{FF2B5EF4-FFF2-40B4-BE49-F238E27FC236}">
                <a16:creationId xmlns:a16="http://schemas.microsoft.com/office/drawing/2014/main" id="{9DFA7E49-4C93-B87F-5E01-ADB29D36F963}"/>
              </a:ext>
            </a:extLst>
          </p:cNvPr>
          <p:cNvSpPr>
            <a:spLocks noGrp="1"/>
          </p:cNvSpPr>
          <p:nvPr>
            <p:ph type="title"/>
          </p:nvPr>
        </p:nvSpPr>
        <p:spPr>
          <a:xfrm>
            <a:off x="30162" y="-320675"/>
            <a:ext cx="10515600" cy="1325563"/>
          </a:xfrm>
        </p:spPr>
        <p:txBody>
          <a:bodyPr>
            <a:noAutofit/>
          </a:bodyPr>
          <a:lstStyle/>
          <a:p>
            <a:r>
              <a:rPr lang="en-CA" sz="2800" b="0" i="0">
                <a:solidFill>
                  <a:srgbClr val="7030A0"/>
                </a:solidFill>
                <a:effectLst/>
                <a:latin typeface="Arial" panose="020B0604020202020204" pitchFamily="34" charset="0"/>
              </a:rPr>
              <a:t>Trend Analysis:</a:t>
            </a:r>
            <a:endParaRPr lang="en-US" sz="2800" dirty="0">
              <a:solidFill>
                <a:srgbClr val="7030A0"/>
              </a:solidFill>
            </a:endParaRPr>
          </a:p>
        </p:txBody>
      </p:sp>
      <p:sp>
        <p:nvSpPr>
          <p:cNvPr id="27" name="TextBox 26">
            <a:extLst>
              <a:ext uri="{FF2B5EF4-FFF2-40B4-BE49-F238E27FC236}">
                <a16:creationId xmlns:a16="http://schemas.microsoft.com/office/drawing/2014/main" id="{55AFCBF0-9819-6A1E-C426-CB3015EB223B}"/>
              </a:ext>
            </a:extLst>
          </p:cNvPr>
          <p:cNvSpPr txBox="1"/>
          <p:nvPr/>
        </p:nvSpPr>
        <p:spPr>
          <a:xfrm>
            <a:off x="30162" y="539334"/>
            <a:ext cx="11544300" cy="369332"/>
          </a:xfrm>
          <a:prstGeom prst="rect">
            <a:avLst/>
          </a:prstGeom>
          <a:noFill/>
        </p:spPr>
        <p:txBody>
          <a:bodyPr wrap="square" rtlCol="0">
            <a:spAutoFit/>
          </a:bodyPr>
          <a:lstStyle/>
          <a:p>
            <a:r>
              <a:rPr lang="en-CA" sz="1800" b="0" i="0">
                <a:effectLst/>
                <a:latin typeface="Arial" panose="020B0604020202020204" pitchFamily="34" charset="0"/>
              </a:rPr>
              <a:t>How have the frequency of different types of natural</a:t>
            </a:r>
            <a:r>
              <a:rPr lang="en-CA" b="0" i="0">
                <a:effectLst/>
                <a:latin typeface="Arial" panose="020B0604020202020204" pitchFamily="34" charset="0"/>
              </a:rPr>
              <a:t> </a:t>
            </a:r>
            <a:r>
              <a:rPr lang="en-CA" sz="1800" b="0" i="0">
                <a:effectLst/>
                <a:latin typeface="Arial" panose="020B0604020202020204" pitchFamily="34" charset="0"/>
              </a:rPr>
              <a:t>disasters changed from 1970 to 2021?</a:t>
            </a:r>
            <a:endParaRPr lang="en-US" dirty="0"/>
          </a:p>
        </p:txBody>
      </p:sp>
      <p:graphicFrame>
        <p:nvGraphicFramePr>
          <p:cNvPr id="29" name="Table 28">
            <a:extLst>
              <a:ext uri="{FF2B5EF4-FFF2-40B4-BE49-F238E27FC236}">
                <a16:creationId xmlns:a16="http://schemas.microsoft.com/office/drawing/2014/main" id="{E89FD737-5A01-C574-B077-F7D8E1C6F7AE}"/>
              </a:ext>
            </a:extLst>
          </p:cNvPr>
          <p:cNvGraphicFramePr>
            <a:graphicFrameLocks noGrp="1"/>
          </p:cNvGraphicFramePr>
          <p:nvPr>
            <p:extLst>
              <p:ext uri="{D42A27DB-BD31-4B8C-83A1-F6EECF244321}">
                <p14:modId xmlns:p14="http://schemas.microsoft.com/office/powerpoint/2010/main" val="1508660852"/>
              </p:ext>
            </p:extLst>
          </p:nvPr>
        </p:nvGraphicFramePr>
        <p:xfrm>
          <a:off x="8046719" y="1546095"/>
          <a:ext cx="3965464" cy="4165839"/>
        </p:xfrm>
        <a:graphic>
          <a:graphicData uri="http://schemas.openxmlformats.org/drawingml/2006/table">
            <a:tbl>
              <a:tblPr>
                <a:tableStyleId>{69C7853C-536D-4A76-A0AE-DD22124D55A5}</a:tableStyleId>
              </a:tblPr>
              <a:tblGrid>
                <a:gridCol w="1797532">
                  <a:extLst>
                    <a:ext uri="{9D8B030D-6E8A-4147-A177-3AD203B41FA5}">
                      <a16:colId xmlns:a16="http://schemas.microsoft.com/office/drawing/2014/main" val="2133318190"/>
                    </a:ext>
                  </a:extLst>
                </a:gridCol>
                <a:gridCol w="1399201">
                  <a:extLst>
                    <a:ext uri="{9D8B030D-6E8A-4147-A177-3AD203B41FA5}">
                      <a16:colId xmlns:a16="http://schemas.microsoft.com/office/drawing/2014/main" val="2974510822"/>
                    </a:ext>
                  </a:extLst>
                </a:gridCol>
                <a:gridCol w="768731">
                  <a:extLst>
                    <a:ext uri="{9D8B030D-6E8A-4147-A177-3AD203B41FA5}">
                      <a16:colId xmlns:a16="http://schemas.microsoft.com/office/drawing/2014/main" val="2420929886"/>
                    </a:ext>
                  </a:extLst>
                </a:gridCol>
              </a:tblGrid>
              <a:tr h="230620">
                <a:tc gridSpan="3">
                  <a:txBody>
                    <a:bodyPr/>
                    <a:lstStyle/>
                    <a:p>
                      <a:pPr algn="ctr" fontAlgn="b"/>
                      <a:r>
                        <a:rPr lang="en-CA" sz="1200" b="1" u="none" strike="noStrike" dirty="0">
                          <a:solidFill>
                            <a:schemeClr val="bg1"/>
                          </a:solidFill>
                          <a:effectLst/>
                          <a:latin typeface="Arial" panose="020B0604020202020204" pitchFamily="34" charset="0"/>
                          <a:cs typeface="Arial" panose="020B0604020202020204" pitchFamily="34" charset="0"/>
                        </a:rPr>
                        <a:t>Total Disaster Types  1970 - 2021</a:t>
                      </a:r>
                      <a:endParaRPr lang="en-CA" sz="12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B689E"/>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29543083"/>
                  </a:ext>
                </a:extLst>
              </a:tr>
              <a:tr h="316847">
                <a:tc>
                  <a:txBody>
                    <a:bodyPr/>
                    <a:lstStyle/>
                    <a:p>
                      <a:pPr algn="ctr" fontAlgn="b"/>
                      <a:r>
                        <a:rPr lang="en-CA" sz="1200" b="1" u="none" strike="noStrike" dirty="0">
                          <a:solidFill>
                            <a:schemeClr val="bg1"/>
                          </a:solidFill>
                          <a:effectLst/>
                          <a:latin typeface="Arial" panose="020B0604020202020204" pitchFamily="34" charset="0"/>
                          <a:cs typeface="Arial" panose="020B0604020202020204" pitchFamily="34" charset="0"/>
                        </a:rPr>
                        <a:t>Disaster Type</a:t>
                      </a:r>
                      <a:endParaRPr lang="en-CA" sz="12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B689E"/>
                    </a:solidFill>
                  </a:tcPr>
                </a:tc>
                <a:tc>
                  <a:txBody>
                    <a:bodyPr/>
                    <a:lstStyle/>
                    <a:p>
                      <a:pPr algn="ctr" fontAlgn="b"/>
                      <a:r>
                        <a:rPr lang="en-CA" sz="1200" b="1" u="none" strike="noStrike" dirty="0">
                          <a:solidFill>
                            <a:schemeClr val="bg1"/>
                          </a:solidFill>
                          <a:effectLst/>
                          <a:latin typeface="Arial" panose="020B0604020202020204" pitchFamily="34" charset="0"/>
                          <a:cs typeface="Arial" panose="020B0604020202020204" pitchFamily="34" charset="0"/>
                        </a:rPr>
                        <a:t>Disaster Counts</a:t>
                      </a:r>
                      <a:endParaRPr lang="en-CA" sz="12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B689E"/>
                    </a:solidFill>
                  </a:tcPr>
                </a:tc>
                <a:tc>
                  <a:txBody>
                    <a:bodyPr/>
                    <a:lstStyle/>
                    <a:p>
                      <a:pPr algn="ctr" fontAlgn="b"/>
                      <a:r>
                        <a:rPr lang="en-CA" sz="1200" b="1" u="none" strike="noStrike" dirty="0">
                          <a:solidFill>
                            <a:schemeClr val="bg1"/>
                          </a:solidFill>
                          <a:effectLst/>
                          <a:latin typeface="Arial" panose="020B0604020202020204" pitchFamily="34" charset="0"/>
                          <a:cs typeface="Arial" panose="020B0604020202020204" pitchFamily="34" charset="0"/>
                        </a:rPr>
                        <a:t>Total</a:t>
                      </a:r>
                      <a:endParaRPr lang="en-CA" sz="12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B689E"/>
                    </a:solidFill>
                  </a:tcPr>
                </a:tc>
                <a:extLst>
                  <a:ext uri="{0D108BD9-81ED-4DB2-BD59-A6C34878D82A}">
                    <a16:rowId xmlns:a16="http://schemas.microsoft.com/office/drawing/2014/main" val="2431399784"/>
                  </a:ext>
                </a:extLst>
              </a:tr>
              <a:tr h="230620">
                <a:tc>
                  <a:txBody>
                    <a:bodyPr/>
                    <a:lstStyle/>
                    <a:p>
                      <a:pPr algn="ctr" fontAlgn="b"/>
                      <a:r>
                        <a:rPr lang="en-CA" sz="1200" b="0" u="none" strike="noStrike" dirty="0">
                          <a:solidFill>
                            <a:srgbClr val="000000"/>
                          </a:solidFill>
                          <a:effectLst/>
                          <a:latin typeface="Arial" panose="020B0604020202020204" pitchFamily="34" charset="0"/>
                          <a:cs typeface="Arial" panose="020B0604020202020204" pitchFamily="34" charset="0"/>
                        </a:rPr>
                        <a:t>Flood</a:t>
                      </a:r>
                      <a:endParaRPr lang="en-CA"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CA" sz="1200" b="0" u="none" strike="noStrike" dirty="0">
                          <a:solidFill>
                            <a:srgbClr val="000000"/>
                          </a:solidFill>
                          <a:effectLst/>
                          <a:latin typeface="Arial" panose="020B0604020202020204" pitchFamily="34" charset="0"/>
                          <a:cs typeface="Arial" panose="020B0604020202020204" pitchFamily="34" charset="0"/>
                        </a:rPr>
                        <a:t>5</a:t>
                      </a:r>
                      <a:endParaRPr lang="en-CA"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CA" sz="1200" b="0" u="none" strike="noStrike">
                          <a:solidFill>
                            <a:srgbClr val="000000"/>
                          </a:solidFill>
                          <a:effectLst/>
                          <a:latin typeface="Arial" panose="020B0604020202020204" pitchFamily="34" charset="0"/>
                          <a:cs typeface="Arial" panose="020B0604020202020204" pitchFamily="34" charset="0"/>
                        </a:rPr>
                        <a:t>5272</a:t>
                      </a:r>
                      <a:endParaRPr lang="en-CA"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0271705"/>
                  </a:ext>
                </a:extLst>
              </a:tr>
              <a:tr h="230620">
                <a:tc>
                  <a:txBody>
                    <a:bodyPr/>
                    <a:lstStyle/>
                    <a:p>
                      <a:pPr algn="ctr" fontAlgn="b"/>
                      <a:r>
                        <a:rPr lang="en-CA" sz="1200" b="0" u="none" strike="noStrike" dirty="0">
                          <a:solidFill>
                            <a:srgbClr val="000000"/>
                          </a:solidFill>
                          <a:effectLst/>
                          <a:latin typeface="Arial" panose="020B0604020202020204" pitchFamily="34" charset="0"/>
                          <a:cs typeface="Arial" panose="020B0604020202020204" pitchFamily="34" charset="0"/>
                        </a:rPr>
                        <a:t>Storm</a:t>
                      </a:r>
                      <a:endParaRPr lang="en-CA"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CA" sz="1200" b="0" u="none" strike="noStrike">
                          <a:solidFill>
                            <a:srgbClr val="000000"/>
                          </a:solidFill>
                          <a:effectLst/>
                          <a:latin typeface="Arial" panose="020B0604020202020204" pitchFamily="34" charset="0"/>
                          <a:cs typeface="Arial" panose="020B0604020202020204" pitchFamily="34" charset="0"/>
                        </a:rPr>
                        <a:t>11</a:t>
                      </a:r>
                      <a:endParaRPr lang="en-CA"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CA" sz="1200" b="0" u="none" strike="noStrike">
                          <a:solidFill>
                            <a:srgbClr val="000000"/>
                          </a:solidFill>
                          <a:effectLst/>
                          <a:latin typeface="Arial" panose="020B0604020202020204" pitchFamily="34" charset="0"/>
                          <a:cs typeface="Arial" panose="020B0604020202020204" pitchFamily="34" charset="0"/>
                        </a:rPr>
                        <a:t>4005</a:t>
                      </a:r>
                      <a:endParaRPr lang="en-CA"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435622"/>
                  </a:ext>
                </a:extLst>
              </a:tr>
              <a:tr h="230620">
                <a:tc>
                  <a:txBody>
                    <a:bodyPr/>
                    <a:lstStyle/>
                    <a:p>
                      <a:pPr algn="ctr" fontAlgn="b"/>
                      <a:r>
                        <a:rPr lang="en-CA" sz="1200" b="0" u="none" strike="noStrike" dirty="0">
                          <a:solidFill>
                            <a:srgbClr val="000000"/>
                          </a:solidFill>
                          <a:effectLst/>
                          <a:latin typeface="Arial" panose="020B0604020202020204" pitchFamily="34" charset="0"/>
                          <a:cs typeface="Arial" panose="020B0604020202020204" pitchFamily="34" charset="0"/>
                        </a:rPr>
                        <a:t>Epidemic</a:t>
                      </a:r>
                      <a:endParaRPr lang="en-CA"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CA" sz="1200" b="0" u="none" strike="noStrike" dirty="0">
                          <a:solidFill>
                            <a:srgbClr val="000000"/>
                          </a:solidFill>
                          <a:effectLst/>
                          <a:latin typeface="Arial" panose="020B0604020202020204" pitchFamily="34" charset="0"/>
                          <a:cs typeface="Arial" panose="020B0604020202020204" pitchFamily="34" charset="0"/>
                        </a:rPr>
                        <a:t>3</a:t>
                      </a:r>
                      <a:endParaRPr lang="en-CA"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CA" sz="1200" b="0" u="none" strike="noStrike">
                          <a:solidFill>
                            <a:srgbClr val="000000"/>
                          </a:solidFill>
                          <a:effectLst/>
                          <a:latin typeface="Arial" panose="020B0604020202020204" pitchFamily="34" charset="0"/>
                          <a:cs typeface="Arial" panose="020B0604020202020204" pitchFamily="34" charset="0"/>
                        </a:rPr>
                        <a:t>1436</a:t>
                      </a:r>
                      <a:endParaRPr lang="en-CA"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68546751"/>
                  </a:ext>
                </a:extLst>
              </a:tr>
              <a:tr h="230620">
                <a:tc>
                  <a:txBody>
                    <a:bodyPr/>
                    <a:lstStyle/>
                    <a:p>
                      <a:pPr algn="ctr" fontAlgn="b"/>
                      <a:r>
                        <a:rPr lang="en-CA" sz="1200" b="0" u="none" strike="noStrike" dirty="0">
                          <a:solidFill>
                            <a:srgbClr val="000000"/>
                          </a:solidFill>
                          <a:effectLst/>
                          <a:latin typeface="Arial" panose="020B0604020202020204" pitchFamily="34" charset="0"/>
                          <a:cs typeface="Arial" panose="020B0604020202020204" pitchFamily="34" charset="0"/>
                        </a:rPr>
                        <a:t>Earthquake</a:t>
                      </a:r>
                      <a:endParaRPr lang="en-CA"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CA" sz="1200" b="0" u="none" strike="noStrike" dirty="0">
                          <a:solidFill>
                            <a:srgbClr val="000000"/>
                          </a:solidFill>
                          <a:effectLst/>
                          <a:latin typeface="Arial" panose="020B0604020202020204" pitchFamily="34" charset="0"/>
                          <a:cs typeface="Arial" panose="020B0604020202020204" pitchFamily="34" charset="0"/>
                        </a:rPr>
                        <a:t>2</a:t>
                      </a:r>
                      <a:endParaRPr lang="en-CA"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CA" sz="1200" b="0" u="none" strike="noStrike">
                          <a:solidFill>
                            <a:srgbClr val="000000"/>
                          </a:solidFill>
                          <a:effectLst/>
                          <a:latin typeface="Arial" panose="020B0604020202020204" pitchFamily="34" charset="0"/>
                          <a:cs typeface="Arial" panose="020B0604020202020204" pitchFamily="34" charset="0"/>
                        </a:rPr>
                        <a:t>1137</a:t>
                      </a:r>
                      <a:endParaRPr lang="en-CA"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755397"/>
                  </a:ext>
                </a:extLst>
              </a:tr>
              <a:tr h="230620">
                <a:tc>
                  <a:txBody>
                    <a:bodyPr/>
                    <a:lstStyle/>
                    <a:p>
                      <a:pPr algn="ctr" fontAlgn="b"/>
                      <a:r>
                        <a:rPr lang="en-CA" sz="1200" b="0" u="none" strike="noStrike" dirty="0">
                          <a:solidFill>
                            <a:srgbClr val="000000"/>
                          </a:solidFill>
                          <a:effectLst/>
                          <a:latin typeface="Arial" panose="020B0604020202020204" pitchFamily="34" charset="0"/>
                          <a:cs typeface="Arial" panose="020B0604020202020204" pitchFamily="34" charset="0"/>
                        </a:rPr>
                        <a:t>Landslide</a:t>
                      </a:r>
                      <a:endParaRPr lang="en-CA"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CA" sz="1200" b="0" u="none" strike="noStrike" dirty="0">
                          <a:solidFill>
                            <a:srgbClr val="000000"/>
                          </a:solidFill>
                          <a:effectLst/>
                          <a:latin typeface="Arial" panose="020B0604020202020204" pitchFamily="34" charset="0"/>
                          <a:cs typeface="Arial" panose="020B0604020202020204" pitchFamily="34" charset="0"/>
                        </a:rPr>
                        <a:t>9</a:t>
                      </a:r>
                      <a:endParaRPr lang="en-CA"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CA" sz="1200" b="0" u="none" strike="noStrike">
                          <a:solidFill>
                            <a:srgbClr val="000000"/>
                          </a:solidFill>
                          <a:effectLst/>
                          <a:latin typeface="Arial" panose="020B0604020202020204" pitchFamily="34" charset="0"/>
                          <a:cs typeface="Arial" panose="020B0604020202020204" pitchFamily="34" charset="0"/>
                        </a:rPr>
                        <a:t>713</a:t>
                      </a:r>
                      <a:endParaRPr lang="en-CA"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85236860"/>
                  </a:ext>
                </a:extLst>
              </a:tr>
              <a:tr h="230620">
                <a:tc>
                  <a:txBody>
                    <a:bodyPr/>
                    <a:lstStyle/>
                    <a:p>
                      <a:pPr algn="ctr" fontAlgn="b"/>
                      <a:r>
                        <a:rPr lang="en-CA" sz="1200" b="0" u="none" strike="noStrike" dirty="0">
                          <a:solidFill>
                            <a:srgbClr val="000000"/>
                          </a:solidFill>
                          <a:effectLst/>
                          <a:latin typeface="Arial" panose="020B0604020202020204" pitchFamily="34" charset="0"/>
                          <a:cs typeface="Arial" panose="020B0604020202020204" pitchFamily="34" charset="0"/>
                        </a:rPr>
                        <a:t>Drought</a:t>
                      </a:r>
                      <a:endParaRPr lang="en-CA"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CA" sz="1200" b="0" u="none" strike="noStrike" dirty="0">
                          <a:solidFill>
                            <a:srgbClr val="000000"/>
                          </a:solidFill>
                          <a:effectLst/>
                          <a:latin typeface="Arial" panose="020B0604020202020204" pitchFamily="34" charset="0"/>
                          <a:cs typeface="Arial" panose="020B0604020202020204" pitchFamily="34" charset="0"/>
                        </a:rPr>
                        <a:t>1</a:t>
                      </a:r>
                      <a:endParaRPr lang="en-CA"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CA" sz="1200" b="0" u="none" strike="noStrike">
                          <a:solidFill>
                            <a:srgbClr val="000000"/>
                          </a:solidFill>
                          <a:effectLst/>
                          <a:latin typeface="Arial" panose="020B0604020202020204" pitchFamily="34" charset="0"/>
                          <a:cs typeface="Arial" panose="020B0604020202020204" pitchFamily="34" charset="0"/>
                        </a:rPr>
                        <a:t>685</a:t>
                      </a:r>
                      <a:endParaRPr lang="en-CA"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2535801"/>
                  </a:ext>
                </a:extLst>
              </a:tr>
              <a:tr h="246614">
                <a:tc>
                  <a:txBody>
                    <a:bodyPr/>
                    <a:lstStyle/>
                    <a:p>
                      <a:pPr algn="ctr" fontAlgn="b"/>
                      <a:r>
                        <a:rPr lang="en-CA" sz="1200" b="0" u="none" strike="noStrike" dirty="0">
                          <a:solidFill>
                            <a:srgbClr val="000000"/>
                          </a:solidFill>
                          <a:effectLst/>
                          <a:latin typeface="Arial" panose="020B0604020202020204" pitchFamily="34" charset="0"/>
                          <a:cs typeface="Arial" panose="020B0604020202020204" pitchFamily="34" charset="0"/>
                        </a:rPr>
                        <a:t>Extreme temperature </a:t>
                      </a:r>
                      <a:endParaRPr lang="en-CA"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CA" sz="1200" b="0" u="none" strike="noStrike" dirty="0">
                          <a:solidFill>
                            <a:srgbClr val="000000"/>
                          </a:solidFill>
                          <a:effectLst/>
                          <a:latin typeface="Arial" panose="020B0604020202020204" pitchFamily="34" charset="0"/>
                          <a:cs typeface="Arial" panose="020B0604020202020204" pitchFamily="34" charset="0"/>
                        </a:rPr>
                        <a:t>4</a:t>
                      </a:r>
                      <a:endParaRPr lang="en-CA"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CA" sz="1200" b="0" u="none" strike="noStrike">
                          <a:solidFill>
                            <a:srgbClr val="000000"/>
                          </a:solidFill>
                          <a:effectLst/>
                          <a:latin typeface="Arial" panose="020B0604020202020204" pitchFamily="34" charset="0"/>
                          <a:cs typeface="Arial" panose="020B0604020202020204" pitchFamily="34" charset="0"/>
                        </a:rPr>
                        <a:t>584</a:t>
                      </a:r>
                      <a:endParaRPr lang="en-CA"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6551851"/>
                  </a:ext>
                </a:extLst>
              </a:tr>
              <a:tr h="230620">
                <a:tc>
                  <a:txBody>
                    <a:bodyPr/>
                    <a:lstStyle/>
                    <a:p>
                      <a:pPr algn="ctr" fontAlgn="b"/>
                      <a:r>
                        <a:rPr lang="en-CA" sz="1200" b="0" u="none" strike="noStrike">
                          <a:solidFill>
                            <a:srgbClr val="000000"/>
                          </a:solidFill>
                          <a:effectLst/>
                          <a:latin typeface="Arial" panose="020B0604020202020204" pitchFamily="34" charset="0"/>
                          <a:cs typeface="Arial" panose="020B0604020202020204" pitchFamily="34" charset="0"/>
                        </a:rPr>
                        <a:t>Wildfire</a:t>
                      </a:r>
                      <a:endParaRPr lang="en-CA"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CA" sz="1200" b="0" u="none" strike="noStrike" dirty="0">
                          <a:solidFill>
                            <a:srgbClr val="000000"/>
                          </a:solidFill>
                          <a:effectLst/>
                          <a:latin typeface="Arial" panose="020B0604020202020204" pitchFamily="34" charset="0"/>
                          <a:cs typeface="Arial" panose="020B0604020202020204" pitchFamily="34" charset="0"/>
                        </a:rPr>
                        <a:t>13</a:t>
                      </a:r>
                      <a:endParaRPr lang="en-CA"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CA" sz="1200" b="0" u="none" strike="noStrike" dirty="0">
                          <a:solidFill>
                            <a:srgbClr val="000000"/>
                          </a:solidFill>
                          <a:effectLst/>
                          <a:latin typeface="Arial" panose="020B0604020202020204" pitchFamily="34" charset="0"/>
                          <a:cs typeface="Arial" panose="020B0604020202020204" pitchFamily="34" charset="0"/>
                        </a:rPr>
                        <a:t>452</a:t>
                      </a:r>
                      <a:endParaRPr lang="en-CA"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4848692"/>
                  </a:ext>
                </a:extLst>
              </a:tr>
              <a:tr h="316847">
                <a:tc>
                  <a:txBody>
                    <a:bodyPr/>
                    <a:lstStyle/>
                    <a:p>
                      <a:pPr algn="ctr" fontAlgn="b"/>
                      <a:r>
                        <a:rPr lang="en-CA" sz="1200" b="0" u="none" strike="noStrike">
                          <a:solidFill>
                            <a:srgbClr val="000000"/>
                          </a:solidFill>
                          <a:effectLst/>
                          <a:latin typeface="Arial" panose="020B0604020202020204" pitchFamily="34" charset="0"/>
                          <a:cs typeface="Arial" panose="020B0604020202020204" pitchFamily="34" charset="0"/>
                        </a:rPr>
                        <a:t>Volcanic activity</a:t>
                      </a:r>
                      <a:endParaRPr lang="en-CA"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CA" sz="1200" b="0" u="none" strike="noStrike" dirty="0">
                          <a:solidFill>
                            <a:srgbClr val="000000"/>
                          </a:solidFill>
                          <a:effectLst/>
                          <a:latin typeface="Arial" panose="020B0604020202020204" pitchFamily="34" charset="0"/>
                          <a:cs typeface="Arial" panose="020B0604020202020204" pitchFamily="34" charset="0"/>
                        </a:rPr>
                        <a:t>12</a:t>
                      </a:r>
                      <a:endParaRPr lang="en-CA"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CA" sz="1200" b="0" u="none" strike="noStrike" dirty="0">
                          <a:solidFill>
                            <a:srgbClr val="000000"/>
                          </a:solidFill>
                          <a:effectLst/>
                          <a:latin typeface="Arial" panose="020B0604020202020204" pitchFamily="34" charset="0"/>
                          <a:cs typeface="Arial" panose="020B0604020202020204" pitchFamily="34" charset="0"/>
                        </a:rPr>
                        <a:t>222</a:t>
                      </a:r>
                      <a:endParaRPr lang="en-CA"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7829104"/>
                  </a:ext>
                </a:extLst>
              </a:tr>
              <a:tr h="316847">
                <a:tc>
                  <a:txBody>
                    <a:bodyPr/>
                    <a:lstStyle/>
                    <a:p>
                      <a:pPr algn="ctr" fontAlgn="b"/>
                      <a:r>
                        <a:rPr lang="en-CA" sz="1200" b="0" u="none" strike="noStrike">
                          <a:solidFill>
                            <a:srgbClr val="000000"/>
                          </a:solidFill>
                          <a:effectLst/>
                          <a:latin typeface="Arial" panose="020B0604020202020204" pitchFamily="34" charset="0"/>
                          <a:cs typeface="Arial" panose="020B0604020202020204" pitchFamily="34" charset="0"/>
                        </a:rPr>
                        <a:t>Insect infestation</a:t>
                      </a:r>
                      <a:endParaRPr lang="en-CA"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CA" sz="1200" b="0" u="none" strike="noStrike" dirty="0">
                          <a:solidFill>
                            <a:srgbClr val="000000"/>
                          </a:solidFill>
                          <a:effectLst/>
                          <a:latin typeface="Arial" panose="020B0604020202020204" pitchFamily="34" charset="0"/>
                          <a:cs typeface="Arial" panose="020B0604020202020204" pitchFamily="34" charset="0"/>
                        </a:rPr>
                        <a:t>8</a:t>
                      </a:r>
                      <a:endParaRPr lang="en-CA"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CA" sz="1200" b="0" u="none" strike="noStrike" dirty="0">
                          <a:solidFill>
                            <a:srgbClr val="000000"/>
                          </a:solidFill>
                          <a:effectLst/>
                          <a:latin typeface="Arial" panose="020B0604020202020204" pitchFamily="34" charset="0"/>
                          <a:cs typeface="Arial" panose="020B0604020202020204" pitchFamily="34" charset="0"/>
                        </a:rPr>
                        <a:t>93</a:t>
                      </a:r>
                      <a:endParaRPr lang="en-CA"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3290585"/>
                  </a:ext>
                </a:extLst>
              </a:tr>
              <a:tr h="316847">
                <a:tc>
                  <a:txBody>
                    <a:bodyPr/>
                    <a:lstStyle/>
                    <a:p>
                      <a:pPr algn="ctr" fontAlgn="b"/>
                      <a:r>
                        <a:rPr lang="en-CA" sz="1200" b="0" u="none" strike="noStrike">
                          <a:solidFill>
                            <a:srgbClr val="000000"/>
                          </a:solidFill>
                          <a:effectLst/>
                          <a:latin typeface="Arial" panose="020B0604020202020204" pitchFamily="34" charset="0"/>
                          <a:cs typeface="Arial" panose="020B0604020202020204" pitchFamily="34" charset="0"/>
                        </a:rPr>
                        <a:t>Mass movement (dry)</a:t>
                      </a:r>
                      <a:endParaRPr lang="en-CA"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CA" sz="1200" b="0" u="none" strike="noStrike" dirty="0">
                          <a:solidFill>
                            <a:srgbClr val="000000"/>
                          </a:solidFill>
                          <a:effectLst/>
                          <a:latin typeface="Arial" panose="020B0604020202020204" pitchFamily="34" charset="0"/>
                          <a:cs typeface="Arial" panose="020B0604020202020204" pitchFamily="34" charset="0"/>
                        </a:rPr>
                        <a:t>10</a:t>
                      </a:r>
                      <a:endParaRPr lang="en-CA"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CA" sz="1200" b="0" u="none" strike="noStrike" dirty="0">
                          <a:solidFill>
                            <a:srgbClr val="000000"/>
                          </a:solidFill>
                          <a:effectLst/>
                          <a:latin typeface="Arial" panose="020B0604020202020204" pitchFamily="34" charset="0"/>
                          <a:cs typeface="Arial" panose="020B0604020202020204" pitchFamily="34" charset="0"/>
                        </a:rPr>
                        <a:t>41</a:t>
                      </a:r>
                      <a:endParaRPr lang="en-CA"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4246460"/>
                  </a:ext>
                </a:extLst>
              </a:tr>
              <a:tr h="316847">
                <a:tc>
                  <a:txBody>
                    <a:bodyPr/>
                    <a:lstStyle/>
                    <a:p>
                      <a:pPr algn="ctr" fontAlgn="b"/>
                      <a:r>
                        <a:rPr lang="en-CA" sz="1200" b="0" u="none" strike="noStrike">
                          <a:solidFill>
                            <a:srgbClr val="000000"/>
                          </a:solidFill>
                          <a:effectLst/>
                          <a:latin typeface="Arial" panose="020B0604020202020204" pitchFamily="34" charset="0"/>
                          <a:cs typeface="Arial" panose="020B0604020202020204" pitchFamily="34" charset="0"/>
                        </a:rPr>
                        <a:t>Glacial lake outburst</a:t>
                      </a:r>
                      <a:endParaRPr lang="en-CA"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CA" sz="1200" b="0" u="none" strike="noStrike" dirty="0">
                          <a:solidFill>
                            <a:srgbClr val="000000"/>
                          </a:solidFill>
                          <a:effectLst/>
                          <a:latin typeface="Arial" panose="020B0604020202020204" pitchFamily="34" charset="0"/>
                          <a:cs typeface="Arial" panose="020B0604020202020204" pitchFamily="34" charset="0"/>
                        </a:rPr>
                        <a:t>6</a:t>
                      </a:r>
                      <a:endParaRPr lang="en-CA"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CA" sz="1200" b="0" u="none" strike="noStrike" dirty="0">
                          <a:solidFill>
                            <a:srgbClr val="000000"/>
                          </a:solidFill>
                          <a:effectLst/>
                          <a:latin typeface="Arial" panose="020B0604020202020204" pitchFamily="34" charset="0"/>
                          <a:cs typeface="Arial" panose="020B0604020202020204" pitchFamily="34" charset="0"/>
                        </a:rPr>
                        <a:t>2</a:t>
                      </a:r>
                      <a:endParaRPr lang="en-CA"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529861"/>
                  </a:ext>
                </a:extLst>
              </a:tr>
              <a:tr h="259410">
                <a:tc>
                  <a:txBody>
                    <a:bodyPr/>
                    <a:lstStyle/>
                    <a:p>
                      <a:pPr algn="ctr" fontAlgn="b"/>
                      <a:r>
                        <a:rPr lang="en-CA" sz="1200" b="0" u="none" strike="noStrike">
                          <a:solidFill>
                            <a:srgbClr val="000000"/>
                          </a:solidFill>
                          <a:effectLst/>
                          <a:latin typeface="Arial" panose="020B0604020202020204" pitchFamily="34" charset="0"/>
                          <a:cs typeface="Arial" panose="020B0604020202020204" pitchFamily="34" charset="0"/>
                        </a:rPr>
                        <a:t>Animal accident</a:t>
                      </a:r>
                      <a:endParaRPr lang="en-CA"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CA" sz="1200" b="0" u="none" strike="noStrike" dirty="0">
                          <a:solidFill>
                            <a:srgbClr val="000000"/>
                          </a:solidFill>
                          <a:effectLst/>
                          <a:latin typeface="Arial" panose="020B0604020202020204" pitchFamily="34" charset="0"/>
                          <a:cs typeface="Arial" panose="020B0604020202020204" pitchFamily="34" charset="0"/>
                        </a:rPr>
                        <a:t>0</a:t>
                      </a:r>
                      <a:endParaRPr lang="en-CA"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CA" sz="1200" b="0" u="none" strike="noStrike" dirty="0">
                          <a:solidFill>
                            <a:srgbClr val="000000"/>
                          </a:solidFill>
                          <a:effectLst/>
                          <a:latin typeface="Arial" panose="020B0604020202020204" pitchFamily="34" charset="0"/>
                          <a:cs typeface="Arial" panose="020B0604020202020204" pitchFamily="34" charset="0"/>
                        </a:rPr>
                        <a:t>1</a:t>
                      </a:r>
                      <a:endParaRPr lang="en-CA"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8923436"/>
                  </a:ext>
                </a:extLst>
              </a:tr>
              <a:tr h="230620">
                <a:tc>
                  <a:txBody>
                    <a:bodyPr/>
                    <a:lstStyle/>
                    <a:p>
                      <a:pPr algn="ctr" fontAlgn="b"/>
                      <a:r>
                        <a:rPr lang="en-CA" sz="1200" b="0" u="none" strike="noStrike">
                          <a:solidFill>
                            <a:srgbClr val="000000"/>
                          </a:solidFill>
                          <a:effectLst/>
                          <a:latin typeface="Arial" panose="020B0604020202020204" pitchFamily="34" charset="0"/>
                          <a:cs typeface="Arial" panose="020B0604020202020204" pitchFamily="34" charset="0"/>
                        </a:rPr>
                        <a:t>Impact</a:t>
                      </a:r>
                      <a:endParaRPr lang="en-CA"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CA" sz="1200" b="0" u="none" strike="noStrike" dirty="0">
                          <a:solidFill>
                            <a:srgbClr val="000000"/>
                          </a:solidFill>
                          <a:effectLst/>
                          <a:latin typeface="Arial" panose="020B0604020202020204" pitchFamily="34" charset="0"/>
                          <a:cs typeface="Arial" panose="020B0604020202020204" pitchFamily="34" charset="0"/>
                        </a:rPr>
                        <a:t>7</a:t>
                      </a:r>
                      <a:endParaRPr lang="en-CA"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CA" sz="1200" b="0" u="none" strike="noStrike" dirty="0">
                          <a:solidFill>
                            <a:srgbClr val="000000"/>
                          </a:solidFill>
                          <a:effectLst/>
                          <a:latin typeface="Arial" panose="020B0604020202020204" pitchFamily="34" charset="0"/>
                          <a:cs typeface="Arial" panose="020B0604020202020204" pitchFamily="34" charset="0"/>
                        </a:rPr>
                        <a:t>1</a:t>
                      </a:r>
                      <a:endParaRPr lang="en-CA"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6659660"/>
                  </a:ext>
                </a:extLst>
              </a:tr>
            </a:tbl>
          </a:graphicData>
        </a:graphic>
      </p:graphicFrame>
      <p:sp>
        <p:nvSpPr>
          <p:cNvPr id="7" name="Slide Number Placeholder 6">
            <a:extLst>
              <a:ext uri="{FF2B5EF4-FFF2-40B4-BE49-F238E27FC236}">
                <a16:creationId xmlns:a16="http://schemas.microsoft.com/office/drawing/2014/main" id="{25B4829C-E657-36A6-372D-BFB18851DC7A}"/>
              </a:ext>
            </a:extLst>
          </p:cNvPr>
          <p:cNvSpPr>
            <a:spLocks noGrp="1"/>
          </p:cNvSpPr>
          <p:nvPr>
            <p:ph type="sldNum" sz="quarter" idx="12"/>
          </p:nvPr>
        </p:nvSpPr>
        <p:spPr/>
        <p:txBody>
          <a:bodyPr/>
          <a:lstStyle/>
          <a:p>
            <a:fld id="{A7CD31F4-64FA-4BA0-9498-67783267A8C8}" type="slidenum">
              <a:rPr lang="en-US" smtClean="0"/>
              <a:t>4</a:t>
            </a:fld>
            <a:endParaRPr lang="en-US"/>
          </a:p>
        </p:txBody>
      </p:sp>
    </p:spTree>
    <p:extLst>
      <p:ext uri="{BB962C8B-B14F-4D97-AF65-F5344CB8AC3E}">
        <p14:creationId xmlns:p14="http://schemas.microsoft.com/office/powerpoint/2010/main" val="367025793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EA51C1-CB65-C4E0-A079-424A3273882B}"/>
              </a:ext>
            </a:extLst>
          </p:cNvPr>
          <p:cNvSpPr>
            <a:spLocks noGrp="1"/>
          </p:cNvSpPr>
          <p:nvPr>
            <p:ph idx="1"/>
          </p:nvPr>
        </p:nvSpPr>
        <p:spPr/>
        <p:txBody>
          <a:bodyPr/>
          <a:lstStyle/>
          <a:p>
            <a:r>
              <a:rPr lang="en-US" dirty="0"/>
              <a:t>]</a:t>
            </a:r>
          </a:p>
        </p:txBody>
      </p:sp>
      <p:pic>
        <p:nvPicPr>
          <p:cNvPr id="5" name="Picture 4" descr="A graph of a disaster&#10;&#10;Description automatically generated">
            <a:extLst>
              <a:ext uri="{FF2B5EF4-FFF2-40B4-BE49-F238E27FC236}">
                <a16:creationId xmlns:a16="http://schemas.microsoft.com/office/drawing/2014/main" id="{1C4F33B3-C837-28A0-4E15-3689C8F0B474}"/>
              </a:ext>
            </a:extLst>
          </p:cNvPr>
          <p:cNvPicPr>
            <a:picLocks noChangeAspect="1"/>
          </p:cNvPicPr>
          <p:nvPr/>
        </p:nvPicPr>
        <p:blipFill>
          <a:blip r:embed="rId3"/>
          <a:stretch>
            <a:fillRect/>
          </a:stretch>
        </p:blipFill>
        <p:spPr>
          <a:xfrm>
            <a:off x="671900" y="491419"/>
            <a:ext cx="10848200" cy="6328117"/>
          </a:xfrm>
          <a:prstGeom prst="rect">
            <a:avLst/>
          </a:prstGeom>
        </p:spPr>
      </p:pic>
      <p:sp>
        <p:nvSpPr>
          <p:cNvPr id="12" name="TextBox 11">
            <a:extLst>
              <a:ext uri="{FF2B5EF4-FFF2-40B4-BE49-F238E27FC236}">
                <a16:creationId xmlns:a16="http://schemas.microsoft.com/office/drawing/2014/main" id="{A529A2D8-971F-E2C6-81B7-F71B37B147CC}"/>
              </a:ext>
            </a:extLst>
          </p:cNvPr>
          <p:cNvSpPr txBox="1"/>
          <p:nvPr/>
        </p:nvSpPr>
        <p:spPr>
          <a:xfrm>
            <a:off x="165100" y="306753"/>
            <a:ext cx="12204700" cy="369332"/>
          </a:xfrm>
          <a:prstGeom prst="rect">
            <a:avLst/>
          </a:prstGeom>
          <a:noFill/>
        </p:spPr>
        <p:txBody>
          <a:bodyPr wrap="square" rtlCol="0">
            <a:spAutoFit/>
          </a:bodyPr>
          <a:lstStyle/>
          <a:p>
            <a:r>
              <a:rPr lang="en-CA" b="0" i="0" u="none" strike="noStrike" dirty="0">
                <a:solidFill>
                  <a:srgbClr val="000000"/>
                </a:solidFill>
                <a:effectLst/>
                <a:latin typeface="Arial" panose="020B0604020202020204" pitchFamily="34" charset="0"/>
                <a:cs typeface="Arial" panose="020B0604020202020204" pitchFamily="34" charset="0"/>
              </a:rPr>
              <a:t>How have the occurrences of earthquakes, floods, hurricanes, wildfires, and other natural disasters varied over time?</a:t>
            </a: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D4C4C9B9-919B-9E74-4FC9-76B520EB3FDC}"/>
              </a:ext>
            </a:extLst>
          </p:cNvPr>
          <p:cNvSpPr>
            <a:spLocks noGrp="1"/>
          </p:cNvSpPr>
          <p:nvPr>
            <p:ph type="sldNum" sz="quarter" idx="12"/>
          </p:nvPr>
        </p:nvSpPr>
        <p:spPr/>
        <p:txBody>
          <a:bodyPr/>
          <a:lstStyle/>
          <a:p>
            <a:fld id="{A7CD31F4-64FA-4BA0-9498-67783267A8C8}" type="slidenum">
              <a:rPr lang="en-US" smtClean="0"/>
              <a:t>5</a:t>
            </a:fld>
            <a:endParaRPr lang="en-US"/>
          </a:p>
        </p:txBody>
      </p:sp>
    </p:spTree>
    <p:extLst>
      <p:ext uri="{BB962C8B-B14F-4D97-AF65-F5344CB8AC3E}">
        <p14:creationId xmlns:p14="http://schemas.microsoft.com/office/powerpoint/2010/main" val="131524928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9FA4B-A727-2479-CE78-4DD42B060930}"/>
              </a:ext>
            </a:extLst>
          </p:cNvPr>
          <p:cNvSpPr>
            <a:spLocks noGrp="1"/>
          </p:cNvSpPr>
          <p:nvPr>
            <p:ph type="title"/>
          </p:nvPr>
        </p:nvSpPr>
        <p:spPr>
          <a:xfrm>
            <a:off x="730767" y="85724"/>
            <a:ext cx="10515600" cy="1325563"/>
          </a:xfrm>
        </p:spPr>
        <p:txBody>
          <a:bodyPr>
            <a:normAutofit/>
          </a:bodyPr>
          <a:lstStyle/>
          <a:p>
            <a:r>
              <a:rPr lang="en-CA" sz="1800" i="0" u="none" strike="noStrike" dirty="0">
                <a:solidFill>
                  <a:srgbClr val="0070C0"/>
                </a:solidFill>
                <a:effectLst/>
                <a:latin typeface="Arial" panose="020B0604020202020204" pitchFamily="34" charset="0"/>
                <a:cs typeface="Arial" panose="020B0604020202020204" pitchFamily="34" charset="0"/>
              </a:rPr>
              <a:t>What are the three most frequent disasters over these years?</a:t>
            </a:r>
            <a:endParaRPr lang="en-US" sz="1800" dirty="0">
              <a:solidFill>
                <a:srgbClr val="0070C0"/>
              </a:solidFill>
              <a:latin typeface="Arial" panose="020B0604020202020204" pitchFamily="34" charset="0"/>
              <a:cs typeface="Arial" panose="020B0604020202020204" pitchFamily="34" charset="0"/>
            </a:endParaRPr>
          </a:p>
        </p:txBody>
      </p:sp>
      <p:pic>
        <p:nvPicPr>
          <p:cNvPr id="4" name="Picture 3" descr="A pie chart with text on it&#10;&#10;Description automatically generated">
            <a:extLst>
              <a:ext uri="{FF2B5EF4-FFF2-40B4-BE49-F238E27FC236}">
                <a16:creationId xmlns:a16="http://schemas.microsoft.com/office/drawing/2014/main" id="{9FFAED09-B69D-2213-ACFF-4533DDC77B71}"/>
              </a:ext>
            </a:extLst>
          </p:cNvPr>
          <p:cNvPicPr>
            <a:picLocks noChangeAspect="1"/>
          </p:cNvPicPr>
          <p:nvPr/>
        </p:nvPicPr>
        <p:blipFill>
          <a:blip r:embed="rId2"/>
          <a:stretch>
            <a:fillRect/>
          </a:stretch>
        </p:blipFill>
        <p:spPr>
          <a:xfrm>
            <a:off x="3103934" y="1151274"/>
            <a:ext cx="6535366" cy="4901525"/>
          </a:xfrm>
          <a:prstGeom prst="rect">
            <a:avLst/>
          </a:prstGeom>
        </p:spPr>
      </p:pic>
      <p:pic>
        <p:nvPicPr>
          <p:cNvPr id="6" name="Picture 5" descr="A group of people wearing face masks&#10;&#10;Description automatically generated">
            <a:extLst>
              <a:ext uri="{FF2B5EF4-FFF2-40B4-BE49-F238E27FC236}">
                <a16:creationId xmlns:a16="http://schemas.microsoft.com/office/drawing/2014/main" id="{4E6982DA-046F-CF5E-9129-5057ECDA51E4}"/>
              </a:ext>
            </a:extLst>
          </p:cNvPr>
          <p:cNvPicPr>
            <a:picLocks noChangeAspect="1"/>
          </p:cNvPicPr>
          <p:nvPr/>
        </p:nvPicPr>
        <p:blipFill>
          <a:blip r:embed="rId3"/>
          <a:stretch>
            <a:fillRect/>
          </a:stretch>
        </p:blipFill>
        <p:spPr>
          <a:xfrm>
            <a:off x="945633" y="1411287"/>
            <a:ext cx="3925334" cy="2611437"/>
          </a:xfrm>
          <a:prstGeom prst="ellipse">
            <a:avLst/>
          </a:prstGeom>
        </p:spPr>
      </p:pic>
      <p:pic>
        <p:nvPicPr>
          <p:cNvPr id="8" name="Picture 7" descr="A house flooded with water&#10;&#10;Description automatically generated">
            <a:extLst>
              <a:ext uri="{FF2B5EF4-FFF2-40B4-BE49-F238E27FC236}">
                <a16:creationId xmlns:a16="http://schemas.microsoft.com/office/drawing/2014/main" id="{719A3F94-5547-C777-DB2C-19268614C99B}"/>
              </a:ext>
            </a:extLst>
          </p:cNvPr>
          <p:cNvPicPr>
            <a:picLocks noChangeAspect="1"/>
          </p:cNvPicPr>
          <p:nvPr/>
        </p:nvPicPr>
        <p:blipFill>
          <a:blip r:embed="rId4"/>
          <a:stretch>
            <a:fillRect/>
          </a:stretch>
        </p:blipFill>
        <p:spPr>
          <a:xfrm>
            <a:off x="563967" y="4223544"/>
            <a:ext cx="4346800" cy="2446338"/>
          </a:xfrm>
          <a:prstGeom prst="ellipse">
            <a:avLst/>
          </a:prstGeom>
        </p:spPr>
      </p:pic>
      <p:pic>
        <p:nvPicPr>
          <p:cNvPr id="12" name="Picture 11" descr="A storm clouds over a field&#10;&#10;Description automatically generated">
            <a:extLst>
              <a:ext uri="{FF2B5EF4-FFF2-40B4-BE49-F238E27FC236}">
                <a16:creationId xmlns:a16="http://schemas.microsoft.com/office/drawing/2014/main" id="{1AEC07F4-80CF-1676-C1CA-2173BF41766E}"/>
              </a:ext>
            </a:extLst>
          </p:cNvPr>
          <p:cNvPicPr>
            <a:picLocks noChangeAspect="1"/>
          </p:cNvPicPr>
          <p:nvPr/>
        </p:nvPicPr>
        <p:blipFill>
          <a:blip r:embed="rId5"/>
          <a:stretch>
            <a:fillRect/>
          </a:stretch>
        </p:blipFill>
        <p:spPr>
          <a:xfrm>
            <a:off x="7281235" y="4273156"/>
            <a:ext cx="4442880" cy="2499120"/>
          </a:xfrm>
          <a:prstGeom prst="ellipse">
            <a:avLst/>
          </a:prstGeom>
        </p:spPr>
      </p:pic>
      <p:sp>
        <p:nvSpPr>
          <p:cNvPr id="3" name="Slide Number Placeholder 2">
            <a:extLst>
              <a:ext uri="{FF2B5EF4-FFF2-40B4-BE49-F238E27FC236}">
                <a16:creationId xmlns:a16="http://schemas.microsoft.com/office/drawing/2014/main" id="{B8A41F4C-B178-C37A-2197-654A802296CA}"/>
              </a:ext>
            </a:extLst>
          </p:cNvPr>
          <p:cNvSpPr>
            <a:spLocks noGrp="1"/>
          </p:cNvSpPr>
          <p:nvPr>
            <p:ph type="sldNum" sz="quarter" idx="12"/>
          </p:nvPr>
        </p:nvSpPr>
        <p:spPr/>
        <p:txBody>
          <a:bodyPr/>
          <a:lstStyle/>
          <a:p>
            <a:fld id="{A7CD31F4-64FA-4BA0-9498-67783267A8C8}" type="slidenum">
              <a:rPr lang="en-US" smtClean="0"/>
              <a:t>6</a:t>
            </a:fld>
            <a:endParaRPr lang="en-US"/>
          </a:p>
        </p:txBody>
      </p:sp>
    </p:spTree>
    <p:extLst>
      <p:ext uri="{BB962C8B-B14F-4D97-AF65-F5344CB8AC3E}">
        <p14:creationId xmlns:p14="http://schemas.microsoft.com/office/powerpoint/2010/main" val="113448146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f a disaster&#10;&#10;Description automatically generated">
            <a:extLst>
              <a:ext uri="{FF2B5EF4-FFF2-40B4-BE49-F238E27FC236}">
                <a16:creationId xmlns:a16="http://schemas.microsoft.com/office/drawing/2014/main" id="{0B3E6559-DD30-FB29-B79A-A99E401F0E02}"/>
              </a:ext>
            </a:extLst>
          </p:cNvPr>
          <p:cNvPicPr>
            <a:picLocks noGrp="1" noChangeAspect="1"/>
          </p:cNvPicPr>
          <p:nvPr>
            <p:ph idx="1"/>
          </p:nvPr>
        </p:nvPicPr>
        <p:blipFill rotWithShape="1">
          <a:blip r:embed="rId2"/>
          <a:srcRect l="6784"/>
          <a:stretch/>
        </p:blipFill>
        <p:spPr>
          <a:xfrm>
            <a:off x="793447" y="1020277"/>
            <a:ext cx="10605105" cy="5688498"/>
          </a:xfrm>
        </p:spPr>
      </p:pic>
      <p:sp>
        <p:nvSpPr>
          <p:cNvPr id="9" name="TextBox 8">
            <a:extLst>
              <a:ext uri="{FF2B5EF4-FFF2-40B4-BE49-F238E27FC236}">
                <a16:creationId xmlns:a16="http://schemas.microsoft.com/office/drawing/2014/main" id="{849F3459-8104-6276-38A2-90EC0B7E381E}"/>
              </a:ext>
            </a:extLst>
          </p:cNvPr>
          <p:cNvSpPr txBox="1"/>
          <p:nvPr/>
        </p:nvSpPr>
        <p:spPr>
          <a:xfrm>
            <a:off x="641350" y="482600"/>
            <a:ext cx="7096815" cy="369332"/>
          </a:xfrm>
          <a:prstGeom prst="rect">
            <a:avLst/>
          </a:prstGeom>
          <a:noFill/>
        </p:spPr>
        <p:txBody>
          <a:bodyPr wrap="none" rtlCol="0">
            <a:spAutoFit/>
          </a:bodyPr>
          <a:lstStyle/>
          <a:p>
            <a:pPr algn="l"/>
            <a:r>
              <a:rPr lang="en-CA" b="0" i="0" u="none" strike="noStrike" dirty="0">
                <a:solidFill>
                  <a:srgbClr val="000000"/>
                </a:solidFill>
                <a:effectLst/>
                <a:latin typeface="Arial" panose="020B0604020202020204" pitchFamily="34" charset="0"/>
                <a:cs typeface="Arial" panose="020B0604020202020204" pitchFamily="34" charset="0"/>
              </a:rPr>
              <a:t>What is the frequency of the three main disasters over these years?</a:t>
            </a:r>
          </a:p>
        </p:txBody>
      </p:sp>
      <p:sp>
        <p:nvSpPr>
          <p:cNvPr id="2" name="Slide Number Placeholder 1">
            <a:extLst>
              <a:ext uri="{FF2B5EF4-FFF2-40B4-BE49-F238E27FC236}">
                <a16:creationId xmlns:a16="http://schemas.microsoft.com/office/drawing/2014/main" id="{35F97F57-A201-ACAA-681E-6E6F0AA2C77E}"/>
              </a:ext>
            </a:extLst>
          </p:cNvPr>
          <p:cNvSpPr>
            <a:spLocks noGrp="1"/>
          </p:cNvSpPr>
          <p:nvPr>
            <p:ph type="sldNum" sz="quarter" idx="12"/>
          </p:nvPr>
        </p:nvSpPr>
        <p:spPr/>
        <p:txBody>
          <a:bodyPr/>
          <a:lstStyle/>
          <a:p>
            <a:fld id="{A7CD31F4-64FA-4BA0-9498-67783267A8C8}" type="slidenum">
              <a:rPr lang="en-US" smtClean="0"/>
              <a:t>7</a:t>
            </a:fld>
            <a:endParaRPr lang="en-US"/>
          </a:p>
        </p:txBody>
      </p:sp>
    </p:spTree>
    <p:extLst>
      <p:ext uri="{BB962C8B-B14F-4D97-AF65-F5344CB8AC3E}">
        <p14:creationId xmlns:p14="http://schemas.microsoft.com/office/powerpoint/2010/main" val="238208034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of a number of disasters&#10;&#10;Description automatically generated">
            <a:extLst>
              <a:ext uri="{FF2B5EF4-FFF2-40B4-BE49-F238E27FC236}">
                <a16:creationId xmlns:a16="http://schemas.microsoft.com/office/drawing/2014/main" id="{FA103023-D688-A0D2-C598-A70FC17AA9CC}"/>
              </a:ext>
            </a:extLst>
          </p:cNvPr>
          <p:cNvPicPr>
            <a:picLocks noChangeAspect="1"/>
          </p:cNvPicPr>
          <p:nvPr/>
        </p:nvPicPr>
        <p:blipFill>
          <a:blip r:embed="rId2"/>
          <a:stretch>
            <a:fillRect/>
          </a:stretch>
        </p:blipFill>
        <p:spPr>
          <a:xfrm>
            <a:off x="1782518" y="1463438"/>
            <a:ext cx="8199682" cy="5325134"/>
          </a:xfrm>
          <a:prstGeom prst="rect">
            <a:avLst/>
          </a:prstGeom>
        </p:spPr>
      </p:pic>
      <p:sp>
        <p:nvSpPr>
          <p:cNvPr id="15" name="TextBox 14">
            <a:extLst>
              <a:ext uri="{FF2B5EF4-FFF2-40B4-BE49-F238E27FC236}">
                <a16:creationId xmlns:a16="http://schemas.microsoft.com/office/drawing/2014/main" id="{A0D5149C-889B-C278-6414-0FADB8BFB797}"/>
              </a:ext>
            </a:extLst>
          </p:cNvPr>
          <p:cNvSpPr txBox="1"/>
          <p:nvPr/>
        </p:nvSpPr>
        <p:spPr>
          <a:xfrm>
            <a:off x="127000" y="169108"/>
            <a:ext cx="6096000" cy="523220"/>
          </a:xfrm>
          <a:prstGeom prst="rect">
            <a:avLst/>
          </a:prstGeom>
          <a:noFill/>
        </p:spPr>
        <p:txBody>
          <a:bodyPr wrap="square">
            <a:spAutoFit/>
          </a:bodyPr>
          <a:lstStyle/>
          <a:p>
            <a:r>
              <a:rPr lang="en-CA" sz="2800" b="0" i="0" dirty="0">
                <a:solidFill>
                  <a:srgbClr val="0070C0"/>
                </a:solidFill>
                <a:effectLst/>
                <a:latin typeface="Arial" panose="020B0604020202020204" pitchFamily="34" charset="0"/>
              </a:rPr>
              <a:t>Geographic Distribution:</a:t>
            </a:r>
            <a:endParaRPr lang="en-US" sz="2800" dirty="0">
              <a:solidFill>
                <a:srgbClr val="0070C0"/>
              </a:solidFill>
            </a:endParaRPr>
          </a:p>
        </p:txBody>
      </p:sp>
      <p:sp>
        <p:nvSpPr>
          <p:cNvPr id="18" name="TextBox 17">
            <a:extLst>
              <a:ext uri="{FF2B5EF4-FFF2-40B4-BE49-F238E27FC236}">
                <a16:creationId xmlns:a16="http://schemas.microsoft.com/office/drawing/2014/main" id="{F7D50F06-4125-3776-FF6D-C9841601C92B}"/>
              </a:ext>
            </a:extLst>
          </p:cNvPr>
          <p:cNvSpPr txBox="1"/>
          <p:nvPr/>
        </p:nvSpPr>
        <p:spPr>
          <a:xfrm>
            <a:off x="127000" y="817107"/>
            <a:ext cx="4306455" cy="646331"/>
          </a:xfrm>
          <a:prstGeom prst="rect">
            <a:avLst/>
          </a:prstGeom>
          <a:noFill/>
        </p:spPr>
        <p:txBody>
          <a:bodyPr wrap="square" rtlCol="0">
            <a:spAutoFit/>
          </a:bodyPr>
          <a:lstStyle/>
          <a:p>
            <a:pPr algn="ctr"/>
            <a:r>
              <a:rPr lang="en-CA" b="0" i="0" dirty="0">
                <a:effectLst/>
                <a:latin typeface="Arial" panose="020B0604020202020204" pitchFamily="34" charset="0"/>
              </a:rPr>
              <a:t>What patterns emerge when analysing the frequency of disasters by continent?</a:t>
            </a:r>
            <a:endParaRPr lang="en-US" dirty="0"/>
          </a:p>
        </p:txBody>
      </p:sp>
      <p:sp>
        <p:nvSpPr>
          <p:cNvPr id="2" name="Slide Number Placeholder 1">
            <a:extLst>
              <a:ext uri="{FF2B5EF4-FFF2-40B4-BE49-F238E27FC236}">
                <a16:creationId xmlns:a16="http://schemas.microsoft.com/office/drawing/2014/main" id="{35FE1013-3033-DDE1-E318-AAD445A2AB9D}"/>
              </a:ext>
            </a:extLst>
          </p:cNvPr>
          <p:cNvSpPr>
            <a:spLocks noGrp="1"/>
          </p:cNvSpPr>
          <p:nvPr>
            <p:ph type="sldNum" sz="quarter" idx="12"/>
          </p:nvPr>
        </p:nvSpPr>
        <p:spPr/>
        <p:txBody>
          <a:bodyPr/>
          <a:lstStyle/>
          <a:p>
            <a:fld id="{A7CD31F4-64FA-4BA0-9498-67783267A8C8}" type="slidenum">
              <a:rPr lang="en-US" smtClean="0"/>
              <a:t>8</a:t>
            </a:fld>
            <a:endParaRPr lang="en-US"/>
          </a:p>
        </p:txBody>
      </p:sp>
      <p:graphicFrame>
        <p:nvGraphicFramePr>
          <p:cNvPr id="3" name="Table 2">
            <a:extLst>
              <a:ext uri="{FF2B5EF4-FFF2-40B4-BE49-F238E27FC236}">
                <a16:creationId xmlns:a16="http://schemas.microsoft.com/office/drawing/2014/main" id="{6BDE60EF-4D37-4107-2BDA-BF4403CB27F9}"/>
              </a:ext>
            </a:extLst>
          </p:cNvPr>
          <p:cNvGraphicFramePr>
            <a:graphicFrameLocks noGrp="1"/>
          </p:cNvGraphicFramePr>
          <p:nvPr>
            <p:extLst>
              <p:ext uri="{D42A27DB-BD31-4B8C-83A1-F6EECF244321}">
                <p14:modId xmlns:p14="http://schemas.microsoft.com/office/powerpoint/2010/main" val="1268717820"/>
              </p:ext>
            </p:extLst>
          </p:nvPr>
        </p:nvGraphicFramePr>
        <p:xfrm>
          <a:off x="5158141" y="136525"/>
          <a:ext cx="6906859" cy="1594485"/>
        </p:xfrm>
        <a:graphic>
          <a:graphicData uri="http://schemas.openxmlformats.org/drawingml/2006/table">
            <a:tbl>
              <a:tblPr/>
              <a:tblGrid>
                <a:gridCol w="913238">
                  <a:extLst>
                    <a:ext uri="{9D8B030D-6E8A-4147-A177-3AD203B41FA5}">
                      <a16:colId xmlns:a16="http://schemas.microsoft.com/office/drawing/2014/main" val="386121130"/>
                    </a:ext>
                  </a:extLst>
                </a:gridCol>
                <a:gridCol w="941985">
                  <a:extLst>
                    <a:ext uri="{9D8B030D-6E8A-4147-A177-3AD203B41FA5}">
                      <a16:colId xmlns:a16="http://schemas.microsoft.com/office/drawing/2014/main" val="3136956348"/>
                    </a:ext>
                  </a:extLst>
                </a:gridCol>
                <a:gridCol w="827588">
                  <a:extLst>
                    <a:ext uri="{9D8B030D-6E8A-4147-A177-3AD203B41FA5}">
                      <a16:colId xmlns:a16="http://schemas.microsoft.com/office/drawing/2014/main" val="2266892657"/>
                    </a:ext>
                  </a:extLst>
                </a:gridCol>
                <a:gridCol w="913201">
                  <a:extLst>
                    <a:ext uri="{9D8B030D-6E8A-4147-A177-3AD203B41FA5}">
                      <a16:colId xmlns:a16="http://schemas.microsoft.com/office/drawing/2014/main" val="3790528826"/>
                    </a:ext>
                  </a:extLst>
                </a:gridCol>
                <a:gridCol w="913201">
                  <a:extLst>
                    <a:ext uri="{9D8B030D-6E8A-4147-A177-3AD203B41FA5}">
                      <a16:colId xmlns:a16="http://schemas.microsoft.com/office/drawing/2014/main" val="1514748165"/>
                    </a:ext>
                  </a:extLst>
                </a:gridCol>
                <a:gridCol w="1173192">
                  <a:extLst>
                    <a:ext uri="{9D8B030D-6E8A-4147-A177-3AD203B41FA5}">
                      <a16:colId xmlns:a16="http://schemas.microsoft.com/office/drawing/2014/main" val="469624665"/>
                    </a:ext>
                  </a:extLst>
                </a:gridCol>
                <a:gridCol w="1224454">
                  <a:extLst>
                    <a:ext uri="{9D8B030D-6E8A-4147-A177-3AD203B41FA5}">
                      <a16:colId xmlns:a16="http://schemas.microsoft.com/office/drawing/2014/main" val="3732889257"/>
                    </a:ext>
                  </a:extLst>
                </a:gridCol>
              </a:tblGrid>
              <a:tr h="203200">
                <a:tc>
                  <a:txBody>
                    <a:bodyPr/>
                    <a:lstStyle/>
                    <a:p>
                      <a:pPr algn="ctr" fontAlgn="ctr"/>
                      <a:endParaRPr lang="en-CA" sz="1200" b="0" i="0" u="none" strike="noStrike" dirty="0">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fontAlgn="ctr"/>
                      <a:r>
                        <a:rPr lang="en-CA" sz="1200" b="0" i="0" u="none" strike="noStrike" dirty="0">
                          <a:solidFill>
                            <a:srgbClr val="000000"/>
                          </a:solidFill>
                          <a:effectLst/>
                          <a:latin typeface="Aptos Narrow" panose="020B0004020202020204" pitchFamily="34" charset="0"/>
                        </a:rPr>
                        <a:t>Total Deaths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fontAlgn="ctr"/>
                      <a:r>
                        <a:rPr lang="en-CA" sz="1200" b="0" i="0" u="none" strike="noStrike" dirty="0">
                          <a:solidFill>
                            <a:srgbClr val="000000"/>
                          </a:solidFill>
                          <a:effectLst/>
                          <a:latin typeface="Aptos Narrow" panose="020B0004020202020204" pitchFamily="34" charset="0"/>
                        </a:rPr>
                        <a:t>Total Deaths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fontAlgn="ctr"/>
                      <a:r>
                        <a:rPr lang="en-CA" sz="1200" b="0" i="0" u="none" strike="noStrike" dirty="0">
                          <a:solidFill>
                            <a:srgbClr val="000000"/>
                          </a:solidFill>
                          <a:effectLst/>
                          <a:latin typeface="Aptos Narrow" panose="020B0004020202020204" pitchFamily="34" charset="0"/>
                        </a:rPr>
                        <a:t>Total Affected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fontAlgn="ctr"/>
                      <a:r>
                        <a:rPr lang="en-CA" sz="1200" b="0" i="0" u="none" strike="noStrike" dirty="0">
                          <a:solidFill>
                            <a:srgbClr val="000000"/>
                          </a:solidFill>
                          <a:effectLst/>
                          <a:latin typeface="Aptos Narrow" panose="020B0004020202020204" pitchFamily="34" charset="0"/>
                        </a:rPr>
                        <a:t>Total Affected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fontAlgn="ctr"/>
                      <a:r>
                        <a:rPr lang="en-CA" sz="1200" b="0" i="0" u="none" strike="noStrike" dirty="0">
                          <a:solidFill>
                            <a:srgbClr val="000000"/>
                          </a:solidFill>
                          <a:effectLst/>
                          <a:latin typeface="Aptos Narrow" panose="020B0004020202020204" pitchFamily="34" charset="0"/>
                        </a:rPr>
                        <a:t>Total Damages ('000 US$)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fontAlgn="ctr"/>
                      <a:r>
                        <a:rPr lang="en-CA" sz="1200" b="0" i="0" u="none" strike="noStrike" dirty="0">
                          <a:solidFill>
                            <a:srgbClr val="000000"/>
                          </a:solidFill>
                          <a:effectLst/>
                          <a:latin typeface="Aptos Narrow" panose="020B0004020202020204" pitchFamily="34" charset="0"/>
                        </a:rPr>
                        <a:t>Total Damages</a:t>
                      </a:r>
                    </a:p>
                    <a:p>
                      <a:pPr algn="ctr" fontAlgn="ctr"/>
                      <a:r>
                        <a:rPr lang="en-CA" sz="1200" b="0" i="0" u="none" strike="noStrike" dirty="0">
                          <a:solidFill>
                            <a:srgbClr val="000000"/>
                          </a:solidFill>
                          <a:effectLst/>
                          <a:latin typeface="Aptos Narrow" panose="020B0004020202020204" pitchFamily="34" charset="0"/>
                        </a:rPr>
                        <a:t> ('000 US$)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570419121"/>
                  </a:ext>
                </a:extLst>
              </a:tr>
              <a:tr h="203200">
                <a:tc>
                  <a:txBody>
                    <a:bodyPr/>
                    <a:lstStyle/>
                    <a:p>
                      <a:pPr algn="ctr" fontAlgn="ctr"/>
                      <a:endParaRPr lang="en-CA" sz="1200" b="0" i="0" u="none" strike="noStrike">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mean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median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mean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median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mean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median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322274021"/>
                  </a:ext>
                </a:extLst>
              </a:tr>
              <a:tr h="203200">
                <a:tc>
                  <a:txBody>
                    <a:bodyPr/>
                    <a:lstStyle/>
                    <a:p>
                      <a:pPr algn="ctr" fontAlgn="ctr"/>
                      <a:r>
                        <a:rPr lang="en-CA" sz="1200" b="0" i="0" u="none" strike="noStrike">
                          <a:solidFill>
                            <a:srgbClr val="000000"/>
                          </a:solidFill>
                          <a:effectLst/>
                          <a:latin typeface="Aptos Narrow" panose="020B0004020202020204" pitchFamily="34" charset="0"/>
                        </a:rPr>
                        <a:t>Africa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478.9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20.0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249568.7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5141.0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125483.9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dirty="0">
                          <a:solidFill>
                            <a:srgbClr val="000000"/>
                          </a:solidFill>
                          <a:effectLst/>
                          <a:latin typeface="Aptos Narrow" panose="020B0004020202020204" pitchFamily="34" charset="0"/>
                        </a:rPr>
                        <a:t>13561.0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396368489"/>
                  </a:ext>
                </a:extLst>
              </a:tr>
              <a:tr h="203200">
                <a:tc>
                  <a:txBody>
                    <a:bodyPr/>
                    <a:lstStyle/>
                    <a:p>
                      <a:pPr algn="ctr" fontAlgn="ctr"/>
                      <a:r>
                        <a:rPr lang="en-CA" sz="1200" b="0" i="0" u="none" strike="noStrike">
                          <a:solidFill>
                            <a:srgbClr val="000000"/>
                          </a:solidFill>
                          <a:effectLst/>
                          <a:latin typeface="Aptos Narrow" panose="020B0004020202020204" pitchFamily="34" charset="0"/>
                        </a:rPr>
                        <a:t>Americas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232.8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11.0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173262.8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4417.5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1152306.3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115000.0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236371599"/>
                  </a:ext>
                </a:extLst>
              </a:tr>
              <a:tr h="203200">
                <a:tc>
                  <a:txBody>
                    <a:bodyPr/>
                    <a:lstStyle/>
                    <a:p>
                      <a:pPr algn="ctr" fontAlgn="ctr"/>
                      <a:r>
                        <a:rPr lang="en-CA" sz="1200" b="0" i="0" u="none" strike="noStrike">
                          <a:solidFill>
                            <a:srgbClr val="000000"/>
                          </a:solidFill>
                          <a:effectLst/>
                          <a:latin typeface="Aptos Narrow" panose="020B0004020202020204" pitchFamily="34" charset="0"/>
                        </a:rPr>
                        <a:t>Asia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439.3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24.0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1490445.6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13909.0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759251.5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53100.0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738033406"/>
                  </a:ext>
                </a:extLst>
              </a:tr>
              <a:tr h="203200">
                <a:tc>
                  <a:txBody>
                    <a:bodyPr/>
                    <a:lstStyle/>
                    <a:p>
                      <a:pPr algn="ctr" fontAlgn="ctr"/>
                      <a:r>
                        <a:rPr lang="en-CA" sz="1200" b="0" i="0" u="none" strike="noStrike">
                          <a:solidFill>
                            <a:srgbClr val="000000"/>
                          </a:solidFill>
                          <a:effectLst/>
                          <a:latin typeface="Aptos Narrow" panose="020B0004020202020204" pitchFamily="34" charset="0"/>
                        </a:rPr>
                        <a:t>Europe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186.9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6.0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43509.1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1000.0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563641.0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110000.0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217099564"/>
                  </a:ext>
                </a:extLst>
              </a:tr>
              <a:tr h="203200">
                <a:tc>
                  <a:txBody>
                    <a:bodyPr/>
                    <a:lstStyle/>
                    <a:p>
                      <a:pPr algn="ctr" fontAlgn="ctr"/>
                      <a:r>
                        <a:rPr lang="en-CA" sz="1200" b="0" i="0" u="none" strike="noStrike">
                          <a:solidFill>
                            <a:srgbClr val="000000"/>
                          </a:solidFill>
                          <a:effectLst/>
                          <a:latin typeface="Aptos Narrow" panose="020B0004020202020204" pitchFamily="34" charset="0"/>
                        </a:rPr>
                        <a:t>Oceania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24.4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5.0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56829.7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2000.0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a:solidFill>
                            <a:srgbClr val="000000"/>
                          </a:solidFill>
                          <a:effectLst/>
                          <a:latin typeface="Aptos Narrow" panose="020B0004020202020204" pitchFamily="34" charset="0"/>
                        </a:rPr>
                        <a:t>319810.1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dirty="0">
                          <a:solidFill>
                            <a:srgbClr val="000000"/>
                          </a:solidFill>
                          <a:effectLst/>
                          <a:latin typeface="Aptos Narrow" panose="020B0004020202020204" pitchFamily="34" charset="0"/>
                        </a:rPr>
                        <a:t>39427.0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320581484"/>
                  </a:ext>
                </a:extLst>
              </a:tr>
            </a:tbl>
          </a:graphicData>
        </a:graphic>
      </p:graphicFrame>
    </p:spTree>
    <p:extLst>
      <p:ext uri="{BB962C8B-B14F-4D97-AF65-F5344CB8AC3E}">
        <p14:creationId xmlns:p14="http://schemas.microsoft.com/office/powerpoint/2010/main" val="426524517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CE1F025-8B43-F0FD-1522-E36A29CDEB68}"/>
              </a:ext>
            </a:extLst>
          </p:cNvPr>
          <p:cNvSpPr txBox="1"/>
          <p:nvPr/>
        </p:nvSpPr>
        <p:spPr>
          <a:xfrm>
            <a:off x="610670" y="356435"/>
            <a:ext cx="10325100" cy="369332"/>
          </a:xfrm>
          <a:prstGeom prst="rect">
            <a:avLst/>
          </a:prstGeom>
          <a:noFill/>
        </p:spPr>
        <p:txBody>
          <a:bodyPr wrap="square" rtlCol="0">
            <a:spAutoFit/>
          </a:bodyPr>
          <a:lstStyle/>
          <a:p>
            <a:r>
              <a:rPr lang="en-CA" b="0" i="0" dirty="0">
                <a:effectLst/>
                <a:latin typeface="Arial" panose="020B0604020202020204" pitchFamily="34" charset="0"/>
              </a:rPr>
              <a:t>Which regions and countries have been most affected by natural disasters?</a:t>
            </a:r>
            <a:endParaRPr lang="en-US" dirty="0"/>
          </a:p>
        </p:txBody>
      </p:sp>
      <p:pic>
        <p:nvPicPr>
          <p:cNvPr id="3" name="Picture 2" descr="A map of the world with many colored circles&#10;&#10;Description automatically generated">
            <a:extLst>
              <a:ext uri="{FF2B5EF4-FFF2-40B4-BE49-F238E27FC236}">
                <a16:creationId xmlns:a16="http://schemas.microsoft.com/office/drawing/2014/main" id="{20DCE997-29C7-E4DA-27B4-C004B1BEE1E9}"/>
              </a:ext>
            </a:extLst>
          </p:cNvPr>
          <p:cNvPicPr>
            <a:picLocks noChangeAspect="1"/>
          </p:cNvPicPr>
          <p:nvPr/>
        </p:nvPicPr>
        <p:blipFill rotWithShape="1">
          <a:blip r:embed="rId3"/>
          <a:srcRect r="3653"/>
          <a:stretch/>
        </p:blipFill>
        <p:spPr>
          <a:xfrm>
            <a:off x="105009" y="1022904"/>
            <a:ext cx="11981982" cy="5835096"/>
          </a:xfrm>
          <a:prstGeom prst="rect">
            <a:avLst/>
          </a:prstGeom>
        </p:spPr>
      </p:pic>
      <p:sp>
        <p:nvSpPr>
          <p:cNvPr id="4" name="Slide Number Placeholder 3">
            <a:extLst>
              <a:ext uri="{FF2B5EF4-FFF2-40B4-BE49-F238E27FC236}">
                <a16:creationId xmlns:a16="http://schemas.microsoft.com/office/drawing/2014/main" id="{157EF13E-968C-ADCF-9BB9-E7E9FA1771D7}"/>
              </a:ext>
            </a:extLst>
          </p:cNvPr>
          <p:cNvSpPr>
            <a:spLocks noGrp="1"/>
          </p:cNvSpPr>
          <p:nvPr>
            <p:ph type="sldNum" sz="quarter" idx="12"/>
          </p:nvPr>
        </p:nvSpPr>
        <p:spPr/>
        <p:txBody>
          <a:bodyPr/>
          <a:lstStyle/>
          <a:p>
            <a:fld id="{A7CD31F4-64FA-4BA0-9498-67783267A8C8}" type="slidenum">
              <a:rPr lang="en-US" smtClean="0"/>
              <a:t>9</a:t>
            </a:fld>
            <a:endParaRPr lang="en-US"/>
          </a:p>
        </p:txBody>
      </p:sp>
      <p:sp>
        <p:nvSpPr>
          <p:cNvPr id="6" name="TextBox 5">
            <a:hlinkClick r:id="rId4"/>
            <a:extLst>
              <a:ext uri="{FF2B5EF4-FFF2-40B4-BE49-F238E27FC236}">
                <a16:creationId xmlns:a16="http://schemas.microsoft.com/office/drawing/2014/main" id="{37856AE1-6EEB-427D-D85D-5283DFEE9842}"/>
              </a:ext>
            </a:extLst>
          </p:cNvPr>
          <p:cNvSpPr txBox="1"/>
          <p:nvPr/>
        </p:nvSpPr>
        <p:spPr>
          <a:xfrm>
            <a:off x="11353800" y="171769"/>
            <a:ext cx="409086" cy="369332"/>
          </a:xfrm>
          <a:prstGeom prst="rect">
            <a:avLst/>
          </a:prstGeom>
          <a:solidFill>
            <a:schemeClr val="accent1">
              <a:lumMod val="40000"/>
              <a:lumOff val="60000"/>
            </a:schemeClr>
          </a:solidFill>
        </p:spPr>
        <p:txBody>
          <a:bodyPr wrap="none" rtlCol="0">
            <a:spAutoFit/>
          </a:bodyPr>
          <a:lstStyle/>
          <a:p>
            <a:r>
              <a:rPr lang="en-US" dirty="0"/>
              <a:t>Map</a:t>
            </a:r>
          </a:p>
        </p:txBody>
      </p:sp>
    </p:spTree>
    <p:extLst>
      <p:ext uri="{BB962C8B-B14F-4D97-AF65-F5344CB8AC3E}">
        <p14:creationId xmlns:p14="http://schemas.microsoft.com/office/powerpoint/2010/main" val="220662774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SketchyVTI">
  <a:themeElements>
    <a:clrScheme name="AnalogousFromLightSeed_2SEEDS">
      <a:dk1>
        <a:srgbClr val="000000"/>
      </a:dk1>
      <a:lt1>
        <a:srgbClr val="FFFFFF"/>
      </a:lt1>
      <a:dk2>
        <a:srgbClr val="243441"/>
      </a:dk2>
      <a:lt2>
        <a:srgbClr val="E8E6E2"/>
      </a:lt2>
      <a:accent1>
        <a:srgbClr val="7F97BA"/>
      </a:accent1>
      <a:accent2>
        <a:srgbClr val="7CA9B2"/>
      </a:accent2>
      <a:accent3>
        <a:srgbClr val="9696C6"/>
      </a:accent3>
      <a:accent4>
        <a:srgbClr val="BA877F"/>
      </a:accent4>
      <a:accent5>
        <a:srgbClr val="BA9F7F"/>
      </a:accent5>
      <a:accent6>
        <a:srgbClr val="A8A673"/>
      </a:accent6>
      <a:hlink>
        <a:srgbClr val="977F5C"/>
      </a:hlink>
      <a:folHlink>
        <a:srgbClr val="7F7F7F"/>
      </a:folHlink>
    </a:clrScheme>
    <a:fontScheme name="Custom 2">
      <a:majorFont>
        <a:latin typeface="The Serif Hand Black"/>
        <a:ea typeface=""/>
        <a:cs typeface=""/>
      </a:majorFont>
      <a:minorFont>
        <a:latin typeface="The Ha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691</TotalTime>
  <Words>1077</Words>
  <Application>Microsoft Macintosh PowerPoint</Application>
  <PresentationFormat>Widescreen</PresentationFormat>
  <Paragraphs>293</Paragraphs>
  <Slides>16</Slides>
  <Notes>7</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16</vt:i4>
      </vt:variant>
    </vt:vector>
  </HeadingPairs>
  <TitlesOfParts>
    <vt:vector size="30" baseType="lpstr">
      <vt:lpstr>-apple-system</vt:lpstr>
      <vt:lpstr>-webkit-standard</vt:lpstr>
      <vt:lpstr>Aptos</vt:lpstr>
      <vt:lpstr>Aptos Display</vt:lpstr>
      <vt:lpstr>Aptos Narrow</vt:lpstr>
      <vt:lpstr>Arial</vt:lpstr>
      <vt:lpstr>Arial Narrow</vt:lpstr>
      <vt:lpstr>Helvetica</vt:lpstr>
      <vt:lpstr>Helvetica Neue</vt:lpstr>
      <vt:lpstr>The Hand Bold</vt:lpstr>
      <vt:lpstr>The Serif Hand Black</vt:lpstr>
      <vt:lpstr>Wingdings</vt:lpstr>
      <vt:lpstr>SketchyVTI</vt:lpstr>
      <vt:lpstr>Office Theme</vt:lpstr>
      <vt:lpstr>ALL DISASTERS 1970-2021</vt:lpstr>
      <vt:lpstr>Introduction</vt:lpstr>
      <vt:lpstr>DISASTERS 1970-2021</vt:lpstr>
      <vt:lpstr>Trend Analysis:</vt:lpstr>
      <vt:lpstr>PowerPoint Presentation</vt:lpstr>
      <vt:lpstr>What are the three most frequent disasters over these years?</vt:lpstr>
      <vt:lpstr>PowerPoint Presentation</vt:lpstr>
      <vt:lpstr>PowerPoint Presentation</vt:lpstr>
      <vt:lpstr>PowerPoint Presentation</vt:lpstr>
      <vt:lpstr>PowerPoint Presentation</vt:lpstr>
      <vt:lpstr>PowerPoint Presentation</vt:lpstr>
      <vt:lpstr>Economic Impact</vt:lpstr>
      <vt:lpstr>Correlation Between Total Deaths     and Total Damages</vt:lpstr>
      <vt:lpstr>Conclusion</vt:lpstr>
      <vt:lpstr>Future…</vt:lpstr>
      <vt:lpstr>Any Question?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homajo@student.ubc.ca</dc:creator>
  <cp:lastModifiedBy>homajo@student.ubc.ca</cp:lastModifiedBy>
  <cp:revision>34</cp:revision>
  <dcterms:created xsi:type="dcterms:W3CDTF">2024-08-08T01:08:45Z</dcterms:created>
  <dcterms:modified xsi:type="dcterms:W3CDTF">2024-08-12T23:14:34Z</dcterms:modified>
</cp:coreProperties>
</file>